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8" r:id="rId3"/>
    <p:sldId id="306" r:id="rId4"/>
    <p:sldId id="335" r:id="rId5"/>
    <p:sldId id="336" r:id="rId6"/>
    <p:sldId id="337" r:id="rId7"/>
    <p:sldId id="259" r:id="rId8"/>
    <p:sldId id="338" r:id="rId9"/>
    <p:sldId id="339" r:id="rId10"/>
    <p:sldId id="340" r:id="rId11"/>
    <p:sldId id="341" r:id="rId12"/>
    <p:sldId id="342" r:id="rId13"/>
    <p:sldId id="331" r:id="rId14"/>
    <p:sldId id="307" r:id="rId15"/>
    <p:sldId id="315" r:id="rId16"/>
    <p:sldId id="308" r:id="rId17"/>
    <p:sldId id="309" r:id="rId18"/>
    <p:sldId id="310" r:id="rId19"/>
    <p:sldId id="311" r:id="rId20"/>
    <p:sldId id="312" r:id="rId21"/>
    <p:sldId id="313" r:id="rId22"/>
    <p:sldId id="316" r:id="rId23"/>
    <p:sldId id="317" r:id="rId24"/>
    <p:sldId id="318" r:id="rId25"/>
    <p:sldId id="319" r:id="rId26"/>
    <p:sldId id="320" r:id="rId27"/>
    <p:sldId id="322" r:id="rId28"/>
    <p:sldId id="323" r:id="rId29"/>
    <p:sldId id="324" r:id="rId30"/>
    <p:sldId id="325" r:id="rId31"/>
    <p:sldId id="326" r:id="rId32"/>
    <p:sldId id="328" r:id="rId33"/>
    <p:sldId id="329" r:id="rId34"/>
    <p:sldId id="330" r:id="rId35"/>
    <p:sldId id="349" r:id="rId36"/>
    <p:sldId id="344" r:id="rId37"/>
    <p:sldId id="345" r:id="rId38"/>
    <p:sldId id="347" r:id="rId39"/>
    <p:sldId id="348" r:id="rId40"/>
    <p:sldId id="305" r:id="rId41"/>
  </p:sldIdLst>
  <p:sldSz cx="12192000" cy="6858000"/>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4C89AF-6134-470D-9763-897B5821EA4F}" v="5" dt="2025-09-17T10:22:43.0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6/11/relationships/changesInfo" Target="changesInfos/changesInfo1.xml"/><Relationship Id="rId50"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customXml" Target="../customXml/item3.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o A. Galíndez, CPA" userId="87454818-ba92-463b-bd09-3b04415f34a8" providerId="ADAL" clId="{6F4C89AF-6134-470D-9763-897B5821EA4F}"/>
    <pc:docChg chg="custSel addSld delSld modSld sldOrd">
      <pc:chgData name="Julio A. Galíndez, CPA" userId="87454818-ba92-463b-bd09-3b04415f34a8" providerId="ADAL" clId="{6F4C89AF-6134-470D-9763-897B5821EA4F}" dt="2025-09-17T10:17:37.291" v="91" actId="20577"/>
      <pc:docMkLst>
        <pc:docMk/>
      </pc:docMkLst>
      <pc:sldChg chg="del">
        <pc:chgData name="Julio A. Galíndez, CPA" userId="87454818-ba92-463b-bd09-3b04415f34a8" providerId="ADAL" clId="{6F4C89AF-6134-470D-9763-897B5821EA4F}" dt="2025-09-17T09:55:43.255" v="22" actId="2696"/>
        <pc:sldMkLst>
          <pc:docMk/>
          <pc:sldMk cId="0" sldId="259"/>
        </pc:sldMkLst>
      </pc:sldChg>
      <pc:sldChg chg="add">
        <pc:chgData name="Julio A. Galíndez, CPA" userId="87454818-ba92-463b-bd09-3b04415f34a8" providerId="ADAL" clId="{6F4C89AF-6134-470D-9763-897B5821EA4F}" dt="2025-09-17T09:55:49.804" v="23"/>
        <pc:sldMkLst>
          <pc:docMk/>
          <pc:sldMk cId="3779059700" sldId="259"/>
        </pc:sldMkLst>
      </pc:sldChg>
      <pc:sldChg chg="del">
        <pc:chgData name="Julio A. Galíndez, CPA" userId="87454818-ba92-463b-bd09-3b04415f34a8" providerId="ADAL" clId="{6F4C89AF-6134-470D-9763-897B5821EA4F}" dt="2025-09-17T09:58:14.718" v="29" actId="2696"/>
        <pc:sldMkLst>
          <pc:docMk/>
          <pc:sldMk cId="3334545824" sldId="314"/>
        </pc:sldMkLst>
      </pc:sldChg>
      <pc:sldChg chg="del">
        <pc:chgData name="Julio A. Galíndez, CPA" userId="87454818-ba92-463b-bd09-3b04415f34a8" providerId="ADAL" clId="{6F4C89AF-6134-470D-9763-897B5821EA4F}" dt="2025-09-17T09:58:29.258" v="30" actId="2696"/>
        <pc:sldMkLst>
          <pc:docMk/>
          <pc:sldMk cId="878378400" sldId="321"/>
        </pc:sldMkLst>
      </pc:sldChg>
      <pc:sldChg chg="del">
        <pc:chgData name="Julio A. Galíndez, CPA" userId="87454818-ba92-463b-bd09-3b04415f34a8" providerId="ADAL" clId="{6F4C89AF-6134-470D-9763-897B5821EA4F}" dt="2025-09-17T09:58:43.987" v="31" actId="2696"/>
        <pc:sldMkLst>
          <pc:docMk/>
          <pc:sldMk cId="3403306516" sldId="327"/>
        </pc:sldMkLst>
      </pc:sldChg>
      <pc:sldChg chg="addSp delSp modSp mod">
        <pc:chgData name="Julio A. Galíndez, CPA" userId="87454818-ba92-463b-bd09-3b04415f34a8" providerId="ADAL" clId="{6F4C89AF-6134-470D-9763-897B5821EA4F}" dt="2025-09-17T10:16:33.039" v="38" actId="14100"/>
        <pc:sldMkLst>
          <pc:docMk/>
          <pc:sldMk cId="939440283" sldId="330"/>
        </pc:sldMkLst>
        <pc:picChg chg="del">
          <ac:chgData name="Julio A. Galíndez, CPA" userId="87454818-ba92-463b-bd09-3b04415f34a8" providerId="ADAL" clId="{6F4C89AF-6134-470D-9763-897B5821EA4F}" dt="2025-09-17T10:00:12.115" v="32" actId="21"/>
          <ac:picMkLst>
            <pc:docMk/>
            <pc:sldMk cId="939440283" sldId="330"/>
            <ac:picMk id="5" creationId="{68F985A2-3928-3236-2DDC-8D7F026E4E68}"/>
          </ac:picMkLst>
        </pc:picChg>
        <pc:picChg chg="add mod">
          <ac:chgData name="Julio A. Galíndez, CPA" userId="87454818-ba92-463b-bd09-3b04415f34a8" providerId="ADAL" clId="{6F4C89AF-6134-470D-9763-897B5821EA4F}" dt="2025-09-17T10:16:33.039" v="38" actId="14100"/>
          <ac:picMkLst>
            <pc:docMk/>
            <pc:sldMk cId="939440283" sldId="330"/>
            <ac:picMk id="9" creationId="{C5F04BAF-7A7E-2593-EC79-28C62B59C207}"/>
          </ac:picMkLst>
        </pc:picChg>
      </pc:sldChg>
      <pc:sldChg chg="ord">
        <pc:chgData name="Julio A. Galíndez, CPA" userId="87454818-ba92-463b-bd09-3b04415f34a8" providerId="ADAL" clId="{6F4C89AF-6134-470D-9763-897B5821EA4F}" dt="2025-09-17T09:56:49.580" v="25"/>
        <pc:sldMkLst>
          <pc:docMk/>
          <pc:sldMk cId="769053330" sldId="331"/>
        </pc:sldMkLst>
      </pc:sldChg>
      <pc:sldChg chg="del">
        <pc:chgData name="Julio A. Galíndez, CPA" userId="87454818-ba92-463b-bd09-3b04415f34a8" providerId="ADAL" clId="{6F4C89AF-6134-470D-9763-897B5821EA4F}" dt="2025-09-17T09:57:06.640" v="27" actId="2696"/>
        <pc:sldMkLst>
          <pc:docMk/>
          <pc:sldMk cId="3991332624" sldId="332"/>
        </pc:sldMkLst>
      </pc:sldChg>
      <pc:sldChg chg="del">
        <pc:chgData name="Julio A. Galíndez, CPA" userId="87454818-ba92-463b-bd09-3b04415f34a8" providerId="ADAL" clId="{6F4C89AF-6134-470D-9763-897B5821EA4F}" dt="2025-09-17T09:57:13.764" v="28" actId="2696"/>
        <pc:sldMkLst>
          <pc:docMk/>
          <pc:sldMk cId="745789454" sldId="334"/>
        </pc:sldMkLst>
      </pc:sldChg>
      <pc:sldChg chg="modSp mod">
        <pc:chgData name="Julio A. Galíndez, CPA" userId="87454818-ba92-463b-bd09-3b04415f34a8" providerId="ADAL" clId="{6F4C89AF-6134-470D-9763-897B5821EA4F}" dt="2025-09-17T10:17:37.291" v="91" actId="20577"/>
        <pc:sldMkLst>
          <pc:docMk/>
          <pc:sldMk cId="3403508788" sldId="344"/>
        </pc:sldMkLst>
        <pc:spChg chg="mod">
          <ac:chgData name="Julio A. Galíndez, CPA" userId="87454818-ba92-463b-bd09-3b04415f34a8" providerId="ADAL" clId="{6F4C89AF-6134-470D-9763-897B5821EA4F}" dt="2025-09-17T10:17:37.291" v="91" actId="20577"/>
          <ac:spMkLst>
            <pc:docMk/>
            <pc:sldMk cId="3403508788" sldId="344"/>
            <ac:spMk id="2050" creationId="{9CA99EB0-22E4-B7DF-C9EF-7348DE252887}"/>
          </ac:spMkLst>
        </pc:spChg>
      </pc:sldChg>
      <pc:sldChg chg="del">
        <pc:chgData name="Julio A. Galíndez, CPA" userId="87454818-ba92-463b-bd09-3b04415f34a8" providerId="ADAL" clId="{6F4C89AF-6134-470D-9763-897B5821EA4F}" dt="2025-09-17T09:56:53.452" v="26" actId="2696"/>
        <pc:sldMkLst>
          <pc:docMk/>
          <pc:sldMk cId="1525877374" sldId="346"/>
        </pc:sldMkLst>
      </pc:sldChg>
      <pc:sldChg chg="addSp delSp modSp add mod">
        <pc:chgData name="Julio A. Galíndez, CPA" userId="87454818-ba92-463b-bd09-3b04415f34a8" providerId="ADAL" clId="{6F4C89AF-6134-470D-9763-897B5821EA4F}" dt="2025-09-17T09:38:04.081" v="21" actId="14100"/>
        <pc:sldMkLst>
          <pc:docMk/>
          <pc:sldMk cId="1311408528" sldId="349"/>
        </pc:sldMkLst>
        <pc:picChg chg="del">
          <ac:chgData name="Julio A. Galíndez, CPA" userId="87454818-ba92-463b-bd09-3b04415f34a8" providerId="ADAL" clId="{6F4C89AF-6134-470D-9763-897B5821EA4F}" dt="2025-09-17T09:34:47.789" v="1" actId="21"/>
          <ac:picMkLst>
            <pc:docMk/>
            <pc:sldMk cId="1311408528" sldId="349"/>
            <ac:picMk id="5" creationId="{68694D90-E0B6-6EF6-F1C8-C2048F1EF060}"/>
          </ac:picMkLst>
        </pc:picChg>
        <pc:picChg chg="add del mod">
          <ac:chgData name="Julio A. Galíndez, CPA" userId="87454818-ba92-463b-bd09-3b04415f34a8" providerId="ADAL" clId="{6F4C89AF-6134-470D-9763-897B5821EA4F}" dt="2025-09-17T09:35:23.899" v="10" actId="21"/>
          <ac:picMkLst>
            <pc:docMk/>
            <pc:sldMk cId="1311408528" sldId="349"/>
            <ac:picMk id="10" creationId="{63F9F696-23D7-0D37-4604-14265629EF92}"/>
          </ac:picMkLst>
        </pc:picChg>
        <pc:picChg chg="add mod">
          <ac:chgData name="Julio A. Galíndez, CPA" userId="87454818-ba92-463b-bd09-3b04415f34a8" providerId="ADAL" clId="{6F4C89AF-6134-470D-9763-897B5821EA4F}" dt="2025-09-17T09:36:51" v="15" actId="14100"/>
          <ac:picMkLst>
            <pc:docMk/>
            <pc:sldMk cId="1311408528" sldId="349"/>
            <ac:picMk id="12" creationId="{5E53DE52-0855-E07B-2634-A26029A0B352}"/>
          </ac:picMkLst>
        </pc:picChg>
        <pc:picChg chg="add mod">
          <ac:chgData name="Julio A. Galíndez, CPA" userId="87454818-ba92-463b-bd09-3b04415f34a8" providerId="ADAL" clId="{6F4C89AF-6134-470D-9763-897B5821EA4F}" dt="2025-09-17T09:38:04.081" v="21" actId="14100"/>
          <ac:picMkLst>
            <pc:docMk/>
            <pc:sldMk cId="1311408528" sldId="349"/>
            <ac:picMk id="13" creationId="{6E002D2D-4BBD-76C4-3284-2D1DD7548EA7}"/>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oleObject" Target="https://estudiostecnicospr-my.sharepoint.com/personal/mvaldez_estudiostecnicos_com/Documents/updatePPHospitales.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https://estudiostecnicospr.sharepoint.com/sites/DADDevelopment/Shared%20Documents/PROYECTOS%20DAD/Viz%20Hospital/GALINDEZ/HMFA%202025%20Galindez%20Estudio%20Situaci&#243;n%20de%20Hospitales%20Update/Beds%20and%20Discharges%20per%20100k.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Chart%20in%20Microsoft%20PowerPoint"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1.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2"/>
          <c:order val="2"/>
          <c:tx>
            <c:strRef>
              <c:f>Table3!$A$21</c:f>
              <c:strCache>
                <c:ptCount val="1"/>
                <c:pt idx="0">
                  <c:v>Ropa y accesorios</c:v>
                </c:pt>
              </c:strCache>
            </c:strRef>
          </c:tx>
          <c:spPr>
            <a:ln w="28575" cap="rnd">
              <a:solidFill>
                <a:schemeClr val="accent3"/>
              </a:solidFill>
              <a:round/>
            </a:ln>
            <a:effectLst/>
          </c:spPr>
          <c:marker>
            <c:symbol val="none"/>
          </c:marker>
          <c:cat>
            <c:strRef>
              <c:f>Table3!$B$18:$M$18</c:f>
              <c:strCache>
                <c:ptCount val="12"/>
                <c:pt idx="0">
                  <c:v>2013</c:v>
                </c:pt>
                <c:pt idx="1">
                  <c:v>2014</c:v>
                </c:pt>
                <c:pt idx="2">
                  <c:v>2015</c:v>
                </c:pt>
                <c:pt idx="3">
                  <c:v>2016</c:v>
                </c:pt>
                <c:pt idx="4">
                  <c:v>2017</c:v>
                </c:pt>
                <c:pt idx="5">
                  <c:v>2018</c:v>
                </c:pt>
                <c:pt idx="6">
                  <c:v>2019</c:v>
                </c:pt>
                <c:pt idx="7">
                  <c:v>2020</c:v>
                </c:pt>
                <c:pt idx="8">
                  <c:v>2021</c:v>
                </c:pt>
                <c:pt idx="9">
                  <c:v>2022r</c:v>
                </c:pt>
                <c:pt idx="10">
                  <c:v>2023r</c:v>
                </c:pt>
                <c:pt idx="11">
                  <c:v>2024p</c:v>
                </c:pt>
              </c:strCache>
            </c:strRef>
          </c:cat>
          <c:val>
            <c:numRef>
              <c:f>Table3!$B$21:$M$21</c:f>
              <c:numCache>
                <c:formatCode>General</c:formatCode>
                <c:ptCount val="12"/>
                <c:pt idx="0">
                  <c:v>1</c:v>
                </c:pt>
                <c:pt idx="1">
                  <c:v>0.90579918086244215</c:v>
                </c:pt>
                <c:pt idx="2">
                  <c:v>0.84</c:v>
                </c:pt>
                <c:pt idx="3">
                  <c:v>0.74525865442308192</c:v>
                </c:pt>
                <c:pt idx="4">
                  <c:v>0.62001408707901795</c:v>
                </c:pt>
                <c:pt idx="5">
                  <c:v>0.64792737328150674</c:v>
                </c:pt>
                <c:pt idx="6">
                  <c:v>0.71836276837189883</c:v>
                </c:pt>
                <c:pt idx="7">
                  <c:v>0.63869251036965535</c:v>
                </c:pt>
                <c:pt idx="8">
                  <c:v>0.8071896277358932</c:v>
                </c:pt>
                <c:pt idx="9">
                  <c:v>0.82430282002452193</c:v>
                </c:pt>
                <c:pt idx="10">
                  <c:v>0.87592935590744259</c:v>
                </c:pt>
                <c:pt idx="11">
                  <c:v>0.87024234993347771</c:v>
                </c:pt>
              </c:numCache>
            </c:numRef>
          </c:val>
          <c:smooth val="0"/>
          <c:extLst>
            <c:ext xmlns:c16="http://schemas.microsoft.com/office/drawing/2014/chart" uri="{C3380CC4-5D6E-409C-BE32-E72D297353CC}">
              <c16:uniqueId val="{00000000-F354-44F2-AB1F-FEF733B3FCB1}"/>
            </c:ext>
          </c:extLst>
        </c:ser>
        <c:ser>
          <c:idx val="4"/>
          <c:order val="4"/>
          <c:tx>
            <c:strRef>
              <c:f>Table3!$A$23</c:f>
              <c:strCache>
                <c:ptCount val="1"/>
                <c:pt idx="0">
                  <c:v>Vivienda</c:v>
                </c:pt>
              </c:strCache>
            </c:strRef>
          </c:tx>
          <c:spPr>
            <a:ln w="28575" cap="rnd">
              <a:solidFill>
                <a:schemeClr val="accent4"/>
              </a:solidFill>
              <a:round/>
            </a:ln>
            <a:effectLst/>
          </c:spPr>
          <c:marker>
            <c:symbol val="none"/>
          </c:marker>
          <c:cat>
            <c:strRef>
              <c:f>Table3!$B$18:$M$18</c:f>
              <c:strCache>
                <c:ptCount val="12"/>
                <c:pt idx="0">
                  <c:v>2013</c:v>
                </c:pt>
                <c:pt idx="1">
                  <c:v>2014</c:v>
                </c:pt>
                <c:pt idx="2">
                  <c:v>2015</c:v>
                </c:pt>
                <c:pt idx="3">
                  <c:v>2016</c:v>
                </c:pt>
                <c:pt idx="4">
                  <c:v>2017</c:v>
                </c:pt>
                <c:pt idx="5">
                  <c:v>2018</c:v>
                </c:pt>
                <c:pt idx="6">
                  <c:v>2019</c:v>
                </c:pt>
                <c:pt idx="7">
                  <c:v>2020</c:v>
                </c:pt>
                <c:pt idx="8">
                  <c:v>2021</c:v>
                </c:pt>
                <c:pt idx="9">
                  <c:v>2022r</c:v>
                </c:pt>
                <c:pt idx="10">
                  <c:v>2023r</c:v>
                </c:pt>
                <c:pt idx="11">
                  <c:v>2024p</c:v>
                </c:pt>
              </c:strCache>
            </c:strRef>
          </c:cat>
          <c:val>
            <c:numRef>
              <c:f>Table3!$B$23:$M$23</c:f>
              <c:numCache>
                <c:formatCode>General</c:formatCode>
                <c:ptCount val="12"/>
                <c:pt idx="0">
                  <c:v>1</c:v>
                </c:pt>
                <c:pt idx="1">
                  <c:v>1.034093300596282</c:v>
                </c:pt>
                <c:pt idx="2">
                  <c:v>1.07</c:v>
                </c:pt>
                <c:pt idx="3">
                  <c:v>1.1122613619281456</c:v>
                </c:pt>
                <c:pt idx="4">
                  <c:v>1.1591020694493162</c:v>
                </c:pt>
                <c:pt idx="5">
                  <c:v>1.2055318935711781</c:v>
                </c:pt>
                <c:pt idx="6">
                  <c:v>1.2530841308813949</c:v>
                </c:pt>
                <c:pt idx="7">
                  <c:v>0.92728365986871775</c:v>
                </c:pt>
                <c:pt idx="8">
                  <c:v>0.94831888560404864</c:v>
                </c:pt>
                <c:pt idx="9">
                  <c:v>0.98812446760535155</c:v>
                </c:pt>
                <c:pt idx="10">
                  <c:v>1.0722052412687277</c:v>
                </c:pt>
                <c:pt idx="11">
                  <c:v>1.1461642531442602</c:v>
                </c:pt>
              </c:numCache>
            </c:numRef>
          </c:val>
          <c:smooth val="0"/>
          <c:extLst>
            <c:ext xmlns:c16="http://schemas.microsoft.com/office/drawing/2014/chart" uri="{C3380CC4-5D6E-409C-BE32-E72D297353CC}">
              <c16:uniqueId val="{00000001-F354-44F2-AB1F-FEF733B3FCB1}"/>
            </c:ext>
          </c:extLst>
        </c:ser>
        <c:ser>
          <c:idx val="6"/>
          <c:order val="6"/>
          <c:tx>
            <c:strRef>
              <c:f>Table3!$A$25</c:f>
              <c:strCache>
                <c:ptCount val="1"/>
                <c:pt idx="0">
                  <c:v>Servicios médicos y funerarios</c:v>
                </c:pt>
              </c:strCache>
            </c:strRef>
          </c:tx>
          <c:spPr>
            <a:ln w="28575" cap="rnd">
              <a:solidFill>
                <a:schemeClr val="accent1">
                  <a:lumMod val="60000"/>
                </a:schemeClr>
              </a:solidFill>
              <a:round/>
            </a:ln>
            <a:effectLst/>
          </c:spPr>
          <c:marker>
            <c:symbol val="none"/>
          </c:marker>
          <c:cat>
            <c:strRef>
              <c:f>Table3!$B$18:$M$18</c:f>
              <c:strCache>
                <c:ptCount val="12"/>
                <c:pt idx="0">
                  <c:v>2013</c:v>
                </c:pt>
                <c:pt idx="1">
                  <c:v>2014</c:v>
                </c:pt>
                <c:pt idx="2">
                  <c:v>2015</c:v>
                </c:pt>
                <c:pt idx="3">
                  <c:v>2016</c:v>
                </c:pt>
                <c:pt idx="4">
                  <c:v>2017</c:v>
                </c:pt>
                <c:pt idx="5">
                  <c:v>2018</c:v>
                </c:pt>
                <c:pt idx="6">
                  <c:v>2019</c:v>
                </c:pt>
                <c:pt idx="7">
                  <c:v>2020</c:v>
                </c:pt>
                <c:pt idx="8">
                  <c:v>2021</c:v>
                </c:pt>
                <c:pt idx="9">
                  <c:v>2022r</c:v>
                </c:pt>
                <c:pt idx="10">
                  <c:v>2023r</c:v>
                </c:pt>
                <c:pt idx="11">
                  <c:v>2024p</c:v>
                </c:pt>
              </c:strCache>
            </c:strRef>
          </c:cat>
          <c:val>
            <c:numRef>
              <c:f>Table3!$B$25:$M$25</c:f>
              <c:numCache>
                <c:formatCode>General</c:formatCode>
                <c:ptCount val="12"/>
                <c:pt idx="0">
                  <c:v>1</c:v>
                </c:pt>
                <c:pt idx="1">
                  <c:v>1.0055475634653319</c:v>
                </c:pt>
                <c:pt idx="2">
                  <c:v>1.08</c:v>
                </c:pt>
                <c:pt idx="3">
                  <c:v>1.1419366509600557</c:v>
                </c:pt>
                <c:pt idx="4">
                  <c:v>1.2153126534409537</c:v>
                </c:pt>
                <c:pt idx="5">
                  <c:v>1.2918328495008056</c:v>
                </c:pt>
                <c:pt idx="6">
                  <c:v>1.341941819497446</c:v>
                </c:pt>
                <c:pt idx="7">
                  <c:v>1.5097470000947566</c:v>
                </c:pt>
                <c:pt idx="8">
                  <c:v>2.2619673176152366</c:v>
                </c:pt>
                <c:pt idx="9">
                  <c:v>2.5386391241051967</c:v>
                </c:pt>
                <c:pt idx="10">
                  <c:v>2.7295304383781125</c:v>
                </c:pt>
                <c:pt idx="11">
                  <c:v>3.0665879900419508</c:v>
                </c:pt>
              </c:numCache>
            </c:numRef>
          </c:val>
          <c:smooth val="0"/>
          <c:extLst>
            <c:ext xmlns:c16="http://schemas.microsoft.com/office/drawing/2014/chart" uri="{C3380CC4-5D6E-409C-BE32-E72D297353CC}">
              <c16:uniqueId val="{00000002-F354-44F2-AB1F-FEF733B3FCB1}"/>
            </c:ext>
          </c:extLst>
        </c:ser>
        <c:ser>
          <c:idx val="9"/>
          <c:order val="9"/>
          <c:tx>
            <c:strRef>
              <c:f>Table3!$A$28</c:f>
              <c:strCache>
                <c:ptCount val="1"/>
                <c:pt idx="0">
                  <c:v>Recreación</c:v>
                </c:pt>
              </c:strCache>
            </c:strRef>
          </c:tx>
          <c:spPr>
            <a:ln w="28575" cap="rnd">
              <a:solidFill>
                <a:schemeClr val="accent6">
                  <a:lumMod val="60000"/>
                  <a:lumOff val="40000"/>
                </a:schemeClr>
              </a:solidFill>
              <a:round/>
            </a:ln>
            <a:effectLst/>
          </c:spPr>
          <c:marker>
            <c:symbol val="none"/>
          </c:marker>
          <c:cat>
            <c:strRef>
              <c:f>Table3!$B$18:$M$18</c:f>
              <c:strCache>
                <c:ptCount val="12"/>
                <c:pt idx="0">
                  <c:v>2013</c:v>
                </c:pt>
                <c:pt idx="1">
                  <c:v>2014</c:v>
                </c:pt>
                <c:pt idx="2">
                  <c:v>2015</c:v>
                </c:pt>
                <c:pt idx="3">
                  <c:v>2016</c:v>
                </c:pt>
                <c:pt idx="4">
                  <c:v>2017</c:v>
                </c:pt>
                <c:pt idx="5">
                  <c:v>2018</c:v>
                </c:pt>
                <c:pt idx="6">
                  <c:v>2019</c:v>
                </c:pt>
                <c:pt idx="7">
                  <c:v>2020</c:v>
                </c:pt>
                <c:pt idx="8">
                  <c:v>2021</c:v>
                </c:pt>
                <c:pt idx="9">
                  <c:v>2022r</c:v>
                </c:pt>
                <c:pt idx="10">
                  <c:v>2023r</c:v>
                </c:pt>
                <c:pt idx="11">
                  <c:v>2024p</c:v>
                </c:pt>
              </c:strCache>
            </c:strRef>
          </c:cat>
          <c:val>
            <c:numRef>
              <c:f>Table3!$B$28:$M$28</c:f>
              <c:numCache>
                <c:formatCode>General</c:formatCode>
                <c:ptCount val="12"/>
                <c:pt idx="0">
                  <c:v>1</c:v>
                </c:pt>
                <c:pt idx="1">
                  <c:v>1.0311633784444807</c:v>
                </c:pt>
                <c:pt idx="2">
                  <c:v>1.07</c:v>
                </c:pt>
                <c:pt idx="3">
                  <c:v>1.0968938529267895</c:v>
                </c:pt>
                <c:pt idx="4">
                  <c:v>1.1176626447089517</c:v>
                </c:pt>
                <c:pt idx="5">
                  <c:v>1.0938162400130442</c:v>
                </c:pt>
                <c:pt idx="6">
                  <c:v>1.1812326756888962</c:v>
                </c:pt>
                <c:pt idx="7">
                  <c:v>1.014246698190119</c:v>
                </c:pt>
                <c:pt idx="8">
                  <c:v>1.045919615196478</c:v>
                </c:pt>
                <c:pt idx="9">
                  <c:v>1.2557679765204632</c:v>
                </c:pt>
                <c:pt idx="10">
                  <c:v>1.3208258601010925</c:v>
                </c:pt>
                <c:pt idx="11">
                  <c:v>1.3654818196641123</c:v>
                </c:pt>
              </c:numCache>
            </c:numRef>
          </c:val>
          <c:smooth val="0"/>
          <c:extLst>
            <c:ext xmlns:c16="http://schemas.microsoft.com/office/drawing/2014/chart" uri="{C3380CC4-5D6E-409C-BE32-E72D297353CC}">
              <c16:uniqueId val="{00000003-F354-44F2-AB1F-FEF733B3FCB1}"/>
            </c:ext>
          </c:extLst>
        </c:ser>
        <c:ser>
          <c:idx val="14"/>
          <c:order val="14"/>
          <c:tx>
            <c:strRef>
              <c:f>Table3!$A$33</c:f>
              <c:strCache>
                <c:ptCount val="1"/>
                <c:pt idx="0">
                  <c:v>otros</c:v>
                </c:pt>
              </c:strCache>
            </c:strRef>
          </c:tx>
          <c:spPr>
            <a:ln w="28575" cap="rnd">
              <a:solidFill>
                <a:schemeClr val="tx2">
                  <a:lumMod val="50000"/>
                  <a:lumOff val="50000"/>
                </a:schemeClr>
              </a:solidFill>
              <a:prstDash val="dash"/>
              <a:round/>
            </a:ln>
            <a:effectLst/>
          </c:spPr>
          <c:marker>
            <c:symbol val="none"/>
          </c:marker>
          <c:cat>
            <c:strRef>
              <c:f>Table3!$B$18:$M$18</c:f>
              <c:strCache>
                <c:ptCount val="12"/>
                <c:pt idx="0">
                  <c:v>2013</c:v>
                </c:pt>
                <c:pt idx="1">
                  <c:v>2014</c:v>
                </c:pt>
                <c:pt idx="2">
                  <c:v>2015</c:v>
                </c:pt>
                <c:pt idx="3">
                  <c:v>2016</c:v>
                </c:pt>
                <c:pt idx="4">
                  <c:v>2017</c:v>
                </c:pt>
                <c:pt idx="5">
                  <c:v>2018</c:v>
                </c:pt>
                <c:pt idx="6">
                  <c:v>2019</c:v>
                </c:pt>
                <c:pt idx="7">
                  <c:v>2020</c:v>
                </c:pt>
                <c:pt idx="8">
                  <c:v>2021</c:v>
                </c:pt>
                <c:pt idx="9">
                  <c:v>2022r</c:v>
                </c:pt>
                <c:pt idx="10">
                  <c:v>2023r</c:v>
                </c:pt>
                <c:pt idx="11">
                  <c:v>2024p</c:v>
                </c:pt>
              </c:strCache>
            </c:strRef>
          </c:cat>
          <c:val>
            <c:numRef>
              <c:f>Table3!$B$33:$M$33</c:f>
              <c:numCache>
                <c:formatCode>General</c:formatCode>
                <c:ptCount val="12"/>
                <c:pt idx="0">
                  <c:v>1</c:v>
                </c:pt>
                <c:pt idx="1">
                  <c:v>0.97590721197361185</c:v>
                </c:pt>
                <c:pt idx="2">
                  <c:v>0.93</c:v>
                </c:pt>
                <c:pt idx="3">
                  <c:v>0.8828952402280511</c:v>
                </c:pt>
                <c:pt idx="4">
                  <c:v>0.89948585878379039</c:v>
                </c:pt>
                <c:pt idx="5">
                  <c:v>0.94183952448935815</c:v>
                </c:pt>
                <c:pt idx="6">
                  <c:v>0.99927528794085363</c:v>
                </c:pt>
                <c:pt idx="7">
                  <c:v>0.97247960386554555</c:v>
                </c:pt>
                <c:pt idx="8">
                  <c:v>1.1167812831446906</c:v>
                </c:pt>
                <c:pt idx="9">
                  <c:v>1.2051028437950031</c:v>
                </c:pt>
                <c:pt idx="10">
                  <c:v>1.2140233338620932</c:v>
                </c:pt>
                <c:pt idx="11">
                  <c:v>1.1991869539387947</c:v>
                </c:pt>
              </c:numCache>
            </c:numRef>
          </c:val>
          <c:smooth val="0"/>
          <c:extLst>
            <c:ext xmlns:c16="http://schemas.microsoft.com/office/drawing/2014/chart" uri="{C3380CC4-5D6E-409C-BE32-E72D297353CC}">
              <c16:uniqueId val="{00000004-F354-44F2-AB1F-FEF733B3FCB1}"/>
            </c:ext>
          </c:extLst>
        </c:ser>
        <c:dLbls>
          <c:showLegendKey val="0"/>
          <c:showVal val="0"/>
          <c:showCatName val="0"/>
          <c:showSerName val="0"/>
          <c:showPercent val="0"/>
          <c:showBubbleSize val="0"/>
        </c:dLbls>
        <c:smooth val="0"/>
        <c:axId val="696791128"/>
        <c:axId val="696791488"/>
        <c:extLst>
          <c:ext xmlns:c15="http://schemas.microsoft.com/office/drawing/2012/chart" uri="{02D57815-91ED-43cb-92C2-25804820EDAC}">
            <c15:filteredLineSeries>
              <c15:ser>
                <c:idx val="0"/>
                <c:order val="0"/>
                <c:tx>
                  <c:strRef>
                    <c:extLst>
                      <c:ext uri="{02D57815-91ED-43cb-92C2-25804820EDAC}">
                        <c15:formulaRef>
                          <c15:sqref>Table3!$A$19</c15:sqref>
                        </c15:formulaRef>
                      </c:ext>
                    </c:extLst>
                    <c:strCache>
                      <c:ptCount val="1"/>
                      <c:pt idx="0">
                        <c:v>Alimentos</c:v>
                      </c:pt>
                    </c:strCache>
                  </c:strRef>
                </c:tx>
                <c:spPr>
                  <a:ln w="28575" cap="rnd">
                    <a:solidFill>
                      <a:schemeClr val="accent1"/>
                    </a:solidFill>
                    <a:round/>
                  </a:ln>
                  <a:effectLst/>
                </c:spPr>
                <c:marker>
                  <c:symbol val="none"/>
                </c:marker>
                <c:cat>
                  <c:strRef>
                    <c:extLst>
                      <c:ext uri="{02D57815-91ED-43cb-92C2-25804820EDAC}">
                        <c15:formulaRef>
                          <c15:sqref>Table3!$B$18:$M$18</c15:sqref>
                        </c15:formulaRef>
                      </c:ext>
                    </c:extLst>
                    <c:strCache>
                      <c:ptCount val="12"/>
                      <c:pt idx="0">
                        <c:v>2013</c:v>
                      </c:pt>
                      <c:pt idx="1">
                        <c:v>2014</c:v>
                      </c:pt>
                      <c:pt idx="2">
                        <c:v>2015</c:v>
                      </c:pt>
                      <c:pt idx="3">
                        <c:v>2016</c:v>
                      </c:pt>
                      <c:pt idx="4">
                        <c:v>2017</c:v>
                      </c:pt>
                      <c:pt idx="5">
                        <c:v>2018</c:v>
                      </c:pt>
                      <c:pt idx="6">
                        <c:v>2019</c:v>
                      </c:pt>
                      <c:pt idx="7">
                        <c:v>2020</c:v>
                      </c:pt>
                      <c:pt idx="8">
                        <c:v>2021</c:v>
                      </c:pt>
                      <c:pt idx="9">
                        <c:v>2022r</c:v>
                      </c:pt>
                      <c:pt idx="10">
                        <c:v>2023r</c:v>
                      </c:pt>
                      <c:pt idx="11">
                        <c:v>2024p</c:v>
                      </c:pt>
                    </c:strCache>
                  </c:strRef>
                </c:cat>
                <c:val>
                  <c:numRef>
                    <c:extLst>
                      <c:ext uri="{02D57815-91ED-43cb-92C2-25804820EDAC}">
                        <c15:formulaRef>
                          <c15:sqref>Table3!$B$19:$M$19</c15:sqref>
                        </c15:formulaRef>
                      </c:ext>
                    </c:extLst>
                    <c:numCache>
                      <c:formatCode>General</c:formatCode>
                      <c:ptCount val="12"/>
                      <c:pt idx="0">
                        <c:v>1</c:v>
                      </c:pt>
                      <c:pt idx="1">
                        <c:v>0.96582030225802062</c:v>
                      </c:pt>
                      <c:pt idx="2">
                        <c:v>0.99</c:v>
                      </c:pt>
                      <c:pt idx="3">
                        <c:v>0.92409988568312196</c:v>
                      </c:pt>
                      <c:pt idx="4">
                        <c:v>0.95101154705345625</c:v>
                      </c:pt>
                      <c:pt idx="5">
                        <c:v>0.98076539869322177</c:v>
                      </c:pt>
                      <c:pt idx="6">
                        <c:v>1.0091453502396459</c:v>
                      </c:pt>
                      <c:pt idx="7">
                        <c:v>1.0158050949669111</c:v>
                      </c:pt>
                      <c:pt idx="8">
                        <c:v>1.0365604253846397</c:v>
                      </c:pt>
                      <c:pt idx="9">
                        <c:v>1.2193835278817817</c:v>
                      </c:pt>
                      <c:pt idx="10">
                        <c:v>1.2483822588595581</c:v>
                      </c:pt>
                      <c:pt idx="11">
                        <c:v>1.2146430481704056</c:v>
                      </c:pt>
                    </c:numCache>
                  </c:numRef>
                </c:val>
                <c:smooth val="0"/>
                <c:extLst>
                  <c:ext xmlns:c16="http://schemas.microsoft.com/office/drawing/2014/chart" uri="{C3380CC4-5D6E-409C-BE32-E72D297353CC}">
                    <c16:uniqueId val="{00000005-F354-44F2-AB1F-FEF733B3FCB1}"/>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Table3!$A$20</c15:sqref>
                        </c15:formulaRef>
                      </c:ext>
                    </c:extLst>
                    <c:strCache>
                      <c:ptCount val="1"/>
                      <c:pt idx="0">
                        <c:v>Bebidas alcohólicas y productos de tabaco</c:v>
                      </c:pt>
                    </c:strCache>
                  </c:strRef>
                </c:tx>
                <c:spPr>
                  <a:ln w="28575" cap="rnd">
                    <a:solidFill>
                      <a:schemeClr val="accent2"/>
                    </a:solidFill>
                    <a:round/>
                  </a:ln>
                  <a:effectLst/>
                </c:spPr>
                <c:marker>
                  <c:symbol val="none"/>
                </c:marker>
                <c:cat>
                  <c:strRef>
                    <c:extLst xmlns:c15="http://schemas.microsoft.com/office/drawing/2012/chart">
                      <c:ext xmlns:c15="http://schemas.microsoft.com/office/drawing/2012/chart" uri="{02D57815-91ED-43cb-92C2-25804820EDAC}">
                        <c15:formulaRef>
                          <c15:sqref>Table3!$B$18:$M$18</c15:sqref>
                        </c15:formulaRef>
                      </c:ext>
                    </c:extLst>
                    <c:strCache>
                      <c:ptCount val="12"/>
                      <c:pt idx="0">
                        <c:v>2013</c:v>
                      </c:pt>
                      <c:pt idx="1">
                        <c:v>2014</c:v>
                      </c:pt>
                      <c:pt idx="2">
                        <c:v>2015</c:v>
                      </c:pt>
                      <c:pt idx="3">
                        <c:v>2016</c:v>
                      </c:pt>
                      <c:pt idx="4">
                        <c:v>2017</c:v>
                      </c:pt>
                      <c:pt idx="5">
                        <c:v>2018</c:v>
                      </c:pt>
                      <c:pt idx="6">
                        <c:v>2019</c:v>
                      </c:pt>
                      <c:pt idx="7">
                        <c:v>2020</c:v>
                      </c:pt>
                      <c:pt idx="8">
                        <c:v>2021</c:v>
                      </c:pt>
                      <c:pt idx="9">
                        <c:v>2022r</c:v>
                      </c:pt>
                      <c:pt idx="10">
                        <c:v>2023r</c:v>
                      </c:pt>
                      <c:pt idx="11">
                        <c:v>2024p</c:v>
                      </c:pt>
                    </c:strCache>
                  </c:strRef>
                </c:cat>
                <c:val>
                  <c:numRef>
                    <c:extLst xmlns:c15="http://schemas.microsoft.com/office/drawing/2012/chart">
                      <c:ext xmlns:c15="http://schemas.microsoft.com/office/drawing/2012/chart" uri="{02D57815-91ED-43cb-92C2-25804820EDAC}">
                        <c15:formulaRef>
                          <c15:sqref>Table3!$B$20:$M$20</c15:sqref>
                        </c15:formulaRef>
                      </c:ext>
                    </c:extLst>
                    <c:numCache>
                      <c:formatCode>General</c:formatCode>
                      <c:ptCount val="12"/>
                      <c:pt idx="0">
                        <c:v>1</c:v>
                      </c:pt>
                      <c:pt idx="1">
                        <c:v>1.0124217064056003</c:v>
                      </c:pt>
                      <c:pt idx="2">
                        <c:v>0.99</c:v>
                      </c:pt>
                      <c:pt idx="3">
                        <c:v>0.92273277540923193</c:v>
                      </c:pt>
                      <c:pt idx="4">
                        <c:v>0.9505763461234803</c:v>
                      </c:pt>
                      <c:pt idx="5">
                        <c:v>1.0050528975209221</c:v>
                      </c:pt>
                      <c:pt idx="6">
                        <c:v>1.0531080583188588</c:v>
                      </c:pt>
                      <c:pt idx="7">
                        <c:v>0.93704931838517813</c:v>
                      </c:pt>
                      <c:pt idx="8">
                        <c:v>1.1591136375598714</c:v>
                      </c:pt>
                      <c:pt idx="9">
                        <c:v>1.1938523080162111</c:v>
                      </c:pt>
                      <c:pt idx="10">
                        <c:v>1.1094268119374704</c:v>
                      </c:pt>
                      <c:pt idx="11">
                        <c:v>1.0771619558924153</c:v>
                      </c:pt>
                    </c:numCache>
                  </c:numRef>
                </c:val>
                <c:smooth val="0"/>
                <c:extLst xmlns:c15="http://schemas.microsoft.com/office/drawing/2012/chart">
                  <c:ext xmlns:c16="http://schemas.microsoft.com/office/drawing/2014/chart" uri="{C3380CC4-5D6E-409C-BE32-E72D297353CC}">
                    <c16:uniqueId val="{00000006-F354-44F2-AB1F-FEF733B3FCB1}"/>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Table3!$A$22</c15:sqref>
                        </c15:formulaRef>
                      </c:ext>
                    </c:extLst>
                    <c:strCache>
                      <c:ptCount val="1"/>
                      <c:pt idx="0">
                        <c:v>Cuidado personal</c:v>
                      </c:pt>
                    </c:strCache>
                  </c:strRef>
                </c:tx>
                <c:spPr>
                  <a:ln w="28575" cap="rnd">
                    <a:solidFill>
                      <a:schemeClr val="accent4"/>
                    </a:solidFill>
                    <a:round/>
                  </a:ln>
                  <a:effectLst/>
                </c:spPr>
                <c:marker>
                  <c:symbol val="none"/>
                </c:marker>
                <c:cat>
                  <c:strRef>
                    <c:extLst xmlns:c15="http://schemas.microsoft.com/office/drawing/2012/chart">
                      <c:ext xmlns:c15="http://schemas.microsoft.com/office/drawing/2012/chart" uri="{02D57815-91ED-43cb-92C2-25804820EDAC}">
                        <c15:formulaRef>
                          <c15:sqref>Table3!$B$18:$M$18</c15:sqref>
                        </c15:formulaRef>
                      </c:ext>
                    </c:extLst>
                    <c:strCache>
                      <c:ptCount val="12"/>
                      <c:pt idx="0">
                        <c:v>2013</c:v>
                      </c:pt>
                      <c:pt idx="1">
                        <c:v>2014</c:v>
                      </c:pt>
                      <c:pt idx="2">
                        <c:v>2015</c:v>
                      </c:pt>
                      <c:pt idx="3">
                        <c:v>2016</c:v>
                      </c:pt>
                      <c:pt idx="4">
                        <c:v>2017</c:v>
                      </c:pt>
                      <c:pt idx="5">
                        <c:v>2018</c:v>
                      </c:pt>
                      <c:pt idx="6">
                        <c:v>2019</c:v>
                      </c:pt>
                      <c:pt idx="7">
                        <c:v>2020</c:v>
                      </c:pt>
                      <c:pt idx="8">
                        <c:v>2021</c:v>
                      </c:pt>
                      <c:pt idx="9">
                        <c:v>2022r</c:v>
                      </c:pt>
                      <c:pt idx="10">
                        <c:v>2023r</c:v>
                      </c:pt>
                      <c:pt idx="11">
                        <c:v>2024p</c:v>
                      </c:pt>
                    </c:strCache>
                  </c:strRef>
                </c:cat>
                <c:val>
                  <c:numRef>
                    <c:extLst xmlns:c15="http://schemas.microsoft.com/office/drawing/2012/chart">
                      <c:ext xmlns:c15="http://schemas.microsoft.com/office/drawing/2012/chart" uri="{02D57815-91ED-43cb-92C2-25804820EDAC}">
                        <c15:formulaRef>
                          <c15:sqref>Table3!$B$22:$M$22</c15:sqref>
                        </c15:formulaRef>
                      </c:ext>
                    </c:extLst>
                    <c:numCache>
                      <c:formatCode>General</c:formatCode>
                      <c:ptCount val="12"/>
                      <c:pt idx="0">
                        <c:v>1</c:v>
                      </c:pt>
                      <c:pt idx="1">
                        <c:v>0.97083775185577947</c:v>
                      </c:pt>
                      <c:pt idx="2">
                        <c:v>1.08</c:v>
                      </c:pt>
                      <c:pt idx="3">
                        <c:v>0.9933059384941676</c:v>
                      </c:pt>
                      <c:pt idx="4">
                        <c:v>1.003048780487805</c:v>
                      </c:pt>
                      <c:pt idx="5">
                        <c:v>0.76424973488865322</c:v>
                      </c:pt>
                      <c:pt idx="6">
                        <c:v>0.67199098621421005</c:v>
                      </c:pt>
                      <c:pt idx="7">
                        <c:v>0.62347560975609762</c:v>
                      </c:pt>
                      <c:pt idx="8">
                        <c:v>0.60054347826086962</c:v>
                      </c:pt>
                      <c:pt idx="9">
                        <c:v>0.86896871686108157</c:v>
                      </c:pt>
                      <c:pt idx="10">
                        <c:v>0.96255302226935313</c:v>
                      </c:pt>
                      <c:pt idx="11">
                        <c:v>1.0044406150583245</c:v>
                      </c:pt>
                    </c:numCache>
                  </c:numRef>
                </c:val>
                <c:smooth val="0"/>
                <c:extLst xmlns:c15="http://schemas.microsoft.com/office/drawing/2012/chart">
                  <c:ext xmlns:c16="http://schemas.microsoft.com/office/drawing/2014/chart" uri="{C3380CC4-5D6E-409C-BE32-E72D297353CC}">
                    <c16:uniqueId val="{00000007-F354-44F2-AB1F-FEF733B3FCB1}"/>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Table3!$A$24</c15:sqref>
                        </c15:formulaRef>
                      </c:ext>
                    </c:extLst>
                    <c:strCache>
                      <c:ptCount val="1"/>
                      <c:pt idx="0">
                        <c:v>Funcionamiento del hogar</c:v>
                      </c:pt>
                    </c:strCache>
                  </c:strRef>
                </c:tx>
                <c:spPr>
                  <a:ln w="28575" cap="rnd">
                    <a:solidFill>
                      <a:schemeClr val="accent6"/>
                    </a:solidFill>
                    <a:round/>
                  </a:ln>
                  <a:effectLst/>
                </c:spPr>
                <c:marker>
                  <c:symbol val="none"/>
                </c:marker>
                <c:cat>
                  <c:strRef>
                    <c:extLst xmlns:c15="http://schemas.microsoft.com/office/drawing/2012/chart">
                      <c:ext xmlns:c15="http://schemas.microsoft.com/office/drawing/2012/chart" uri="{02D57815-91ED-43cb-92C2-25804820EDAC}">
                        <c15:formulaRef>
                          <c15:sqref>Table3!$B$18:$M$18</c15:sqref>
                        </c15:formulaRef>
                      </c:ext>
                    </c:extLst>
                    <c:strCache>
                      <c:ptCount val="12"/>
                      <c:pt idx="0">
                        <c:v>2013</c:v>
                      </c:pt>
                      <c:pt idx="1">
                        <c:v>2014</c:v>
                      </c:pt>
                      <c:pt idx="2">
                        <c:v>2015</c:v>
                      </c:pt>
                      <c:pt idx="3">
                        <c:v>2016</c:v>
                      </c:pt>
                      <c:pt idx="4">
                        <c:v>2017</c:v>
                      </c:pt>
                      <c:pt idx="5">
                        <c:v>2018</c:v>
                      </c:pt>
                      <c:pt idx="6">
                        <c:v>2019</c:v>
                      </c:pt>
                      <c:pt idx="7">
                        <c:v>2020</c:v>
                      </c:pt>
                      <c:pt idx="8">
                        <c:v>2021</c:v>
                      </c:pt>
                      <c:pt idx="9">
                        <c:v>2022r</c:v>
                      </c:pt>
                      <c:pt idx="10">
                        <c:v>2023r</c:v>
                      </c:pt>
                      <c:pt idx="11">
                        <c:v>2024p</c:v>
                      </c:pt>
                    </c:strCache>
                  </c:strRef>
                </c:cat>
                <c:val>
                  <c:numRef>
                    <c:extLst xmlns:c15="http://schemas.microsoft.com/office/drawing/2012/chart">
                      <c:ext xmlns:c15="http://schemas.microsoft.com/office/drawing/2012/chart" uri="{02D57815-91ED-43cb-92C2-25804820EDAC}">
                        <c15:formulaRef>
                          <c15:sqref>Table3!$B$24:$M$24</c15:sqref>
                        </c15:formulaRef>
                      </c:ext>
                    </c:extLst>
                    <c:numCache>
                      <c:formatCode>General</c:formatCode>
                      <c:ptCount val="12"/>
                      <c:pt idx="0">
                        <c:v>0</c:v>
                      </c:pt>
                      <c:pt idx="1">
                        <c:v>0</c:v>
                      </c:pt>
                      <c:pt idx="2">
                        <c:v>1</c:v>
                      </c:pt>
                      <c:pt idx="3">
                        <c:v>1.0103170773063428</c:v>
                      </c:pt>
                      <c:pt idx="4">
                        <c:v>1.0082953997052264</c:v>
                      </c:pt>
                      <c:pt idx="5">
                        <c:v>1.0495376227680027</c:v>
                      </c:pt>
                      <c:pt idx="6">
                        <c:v>1.1359610794454083</c:v>
                      </c:pt>
                      <c:pt idx="7">
                        <c:v>1.104644641250049</c:v>
                      </c:pt>
                      <c:pt idx="8">
                        <c:v>1.3300290860712933</c:v>
                      </c:pt>
                      <c:pt idx="9">
                        <c:v>1.5677131565561049</c:v>
                      </c:pt>
                      <c:pt idx="10">
                        <c:v>1.6011556170029606</c:v>
                      </c:pt>
                      <c:pt idx="11">
                        <c:v>1.6451890594634078</c:v>
                      </c:pt>
                    </c:numCache>
                  </c:numRef>
                </c:val>
                <c:smooth val="0"/>
                <c:extLst xmlns:c15="http://schemas.microsoft.com/office/drawing/2012/chart">
                  <c:ext xmlns:c16="http://schemas.microsoft.com/office/drawing/2014/chart" uri="{C3380CC4-5D6E-409C-BE32-E72D297353CC}">
                    <c16:uniqueId val="{00000008-F354-44F2-AB1F-FEF733B3FCB1}"/>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Table3!$A$26</c15:sqref>
                        </c15:formulaRef>
                      </c:ext>
                    </c:extLst>
                    <c:strCache>
                      <c:ptCount val="1"/>
                      <c:pt idx="0">
                        <c:v>Servicios comerciales</c:v>
                      </c:pt>
                    </c:strCache>
                  </c:strRef>
                </c:tx>
                <c:spPr>
                  <a:ln w="28575" cap="rnd">
                    <a:solidFill>
                      <a:schemeClr val="accent2">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Table3!$B$18:$M$18</c15:sqref>
                        </c15:formulaRef>
                      </c:ext>
                    </c:extLst>
                    <c:strCache>
                      <c:ptCount val="12"/>
                      <c:pt idx="0">
                        <c:v>2013</c:v>
                      </c:pt>
                      <c:pt idx="1">
                        <c:v>2014</c:v>
                      </c:pt>
                      <c:pt idx="2">
                        <c:v>2015</c:v>
                      </c:pt>
                      <c:pt idx="3">
                        <c:v>2016</c:v>
                      </c:pt>
                      <c:pt idx="4">
                        <c:v>2017</c:v>
                      </c:pt>
                      <c:pt idx="5">
                        <c:v>2018</c:v>
                      </c:pt>
                      <c:pt idx="6">
                        <c:v>2019</c:v>
                      </c:pt>
                      <c:pt idx="7">
                        <c:v>2020</c:v>
                      </c:pt>
                      <c:pt idx="8">
                        <c:v>2021</c:v>
                      </c:pt>
                      <c:pt idx="9">
                        <c:v>2022r</c:v>
                      </c:pt>
                      <c:pt idx="10">
                        <c:v>2023r</c:v>
                      </c:pt>
                      <c:pt idx="11">
                        <c:v>2024p</c:v>
                      </c:pt>
                    </c:strCache>
                  </c:strRef>
                </c:cat>
                <c:val>
                  <c:numRef>
                    <c:extLst xmlns:c15="http://schemas.microsoft.com/office/drawing/2012/chart">
                      <c:ext xmlns:c15="http://schemas.microsoft.com/office/drawing/2012/chart" uri="{02D57815-91ED-43cb-92C2-25804820EDAC}">
                        <c15:formulaRef>
                          <c15:sqref>Table3!$B$26:$M$26</c15:sqref>
                        </c15:formulaRef>
                      </c:ext>
                    </c:extLst>
                    <c:numCache>
                      <c:formatCode>General</c:formatCode>
                      <c:ptCount val="12"/>
                      <c:pt idx="0">
                        <c:v>0</c:v>
                      </c:pt>
                      <c:pt idx="1">
                        <c:v>0</c:v>
                      </c:pt>
                      <c:pt idx="2">
                        <c:v>1</c:v>
                      </c:pt>
                      <c:pt idx="3">
                        <c:v>1.0103170773063428</c:v>
                      </c:pt>
                      <c:pt idx="4">
                        <c:v>1.0082953997052264</c:v>
                      </c:pt>
                      <c:pt idx="5">
                        <c:v>1.0495376227680027</c:v>
                      </c:pt>
                      <c:pt idx="6">
                        <c:v>1.1359610794454083</c:v>
                      </c:pt>
                      <c:pt idx="7">
                        <c:v>1.104644641250049</c:v>
                      </c:pt>
                      <c:pt idx="8">
                        <c:v>1.3300290860712933</c:v>
                      </c:pt>
                      <c:pt idx="9">
                        <c:v>1.5677131565561049</c:v>
                      </c:pt>
                      <c:pt idx="10">
                        <c:v>1.6011556170029606</c:v>
                      </c:pt>
                      <c:pt idx="11">
                        <c:v>1.6451890594634078</c:v>
                      </c:pt>
                    </c:numCache>
                  </c:numRef>
                </c:val>
                <c:smooth val="0"/>
                <c:extLst xmlns:c15="http://schemas.microsoft.com/office/drawing/2012/chart">
                  <c:ext xmlns:c16="http://schemas.microsoft.com/office/drawing/2014/chart" uri="{C3380CC4-5D6E-409C-BE32-E72D297353CC}">
                    <c16:uniqueId val="{00000009-F354-44F2-AB1F-FEF733B3FCB1}"/>
                  </c:ext>
                </c:extLst>
              </c15:ser>
            </c15:filteredLineSeries>
            <c15:filteredLineSeries>
              <c15:ser>
                <c:idx val="8"/>
                <c:order val="8"/>
                <c:tx>
                  <c:strRef>
                    <c:extLst xmlns:c15="http://schemas.microsoft.com/office/drawing/2012/chart">
                      <c:ext xmlns:c15="http://schemas.microsoft.com/office/drawing/2012/chart" uri="{02D57815-91ED-43cb-92C2-25804820EDAC}">
                        <c15:formulaRef>
                          <c15:sqref>Table3!$A$27</c15:sqref>
                        </c15:formulaRef>
                      </c:ext>
                    </c:extLst>
                    <c:strCache>
                      <c:ptCount val="1"/>
                      <c:pt idx="0">
                        <c:v>Transportación</c:v>
                      </c:pt>
                    </c:strCache>
                  </c:strRef>
                </c:tx>
                <c:spPr>
                  <a:ln w="28575" cap="rnd">
                    <a:solidFill>
                      <a:schemeClr val="accent3">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Table3!$B$18:$M$18</c15:sqref>
                        </c15:formulaRef>
                      </c:ext>
                    </c:extLst>
                    <c:strCache>
                      <c:ptCount val="12"/>
                      <c:pt idx="0">
                        <c:v>2013</c:v>
                      </c:pt>
                      <c:pt idx="1">
                        <c:v>2014</c:v>
                      </c:pt>
                      <c:pt idx="2">
                        <c:v>2015</c:v>
                      </c:pt>
                      <c:pt idx="3">
                        <c:v>2016</c:v>
                      </c:pt>
                      <c:pt idx="4">
                        <c:v>2017</c:v>
                      </c:pt>
                      <c:pt idx="5">
                        <c:v>2018</c:v>
                      </c:pt>
                      <c:pt idx="6">
                        <c:v>2019</c:v>
                      </c:pt>
                      <c:pt idx="7">
                        <c:v>2020</c:v>
                      </c:pt>
                      <c:pt idx="8">
                        <c:v>2021</c:v>
                      </c:pt>
                      <c:pt idx="9">
                        <c:v>2022r</c:v>
                      </c:pt>
                      <c:pt idx="10">
                        <c:v>2023r</c:v>
                      </c:pt>
                      <c:pt idx="11">
                        <c:v>2024p</c:v>
                      </c:pt>
                    </c:strCache>
                  </c:strRef>
                </c:cat>
                <c:val>
                  <c:numRef>
                    <c:extLst xmlns:c15="http://schemas.microsoft.com/office/drawing/2012/chart">
                      <c:ext xmlns:c15="http://schemas.microsoft.com/office/drawing/2012/chart" uri="{02D57815-91ED-43cb-92C2-25804820EDAC}">
                        <c15:formulaRef>
                          <c15:sqref>Table3!$B$27:$M$27</c15:sqref>
                        </c15:formulaRef>
                      </c:ext>
                    </c:extLst>
                    <c:numCache>
                      <c:formatCode>General</c:formatCode>
                      <c:ptCount val="12"/>
                      <c:pt idx="0">
                        <c:v>0</c:v>
                      </c:pt>
                      <c:pt idx="1">
                        <c:v>0</c:v>
                      </c:pt>
                      <c:pt idx="2">
                        <c:v>1</c:v>
                      </c:pt>
                      <c:pt idx="3">
                        <c:v>0.93385284798132195</c:v>
                      </c:pt>
                      <c:pt idx="4">
                        <c:v>0.97158841098258009</c:v>
                      </c:pt>
                      <c:pt idx="5">
                        <c:v>1.0650858866871844</c:v>
                      </c:pt>
                      <c:pt idx="6">
                        <c:v>1.1918919328673874</c:v>
                      </c:pt>
                      <c:pt idx="7">
                        <c:v>0.96713109659030616</c:v>
                      </c:pt>
                      <c:pt idx="8">
                        <c:v>1.1989266059218606</c:v>
                      </c:pt>
                      <c:pt idx="9">
                        <c:v>1.4685638047878229</c:v>
                      </c:pt>
                      <c:pt idx="10">
                        <c:v>1.5471277611849787</c:v>
                      </c:pt>
                      <c:pt idx="11">
                        <c:v>1.5289649630831275</c:v>
                      </c:pt>
                    </c:numCache>
                  </c:numRef>
                </c:val>
                <c:smooth val="0"/>
                <c:extLst xmlns:c15="http://schemas.microsoft.com/office/drawing/2012/chart">
                  <c:ext xmlns:c16="http://schemas.microsoft.com/office/drawing/2014/chart" uri="{C3380CC4-5D6E-409C-BE32-E72D297353CC}">
                    <c16:uniqueId val="{0000000A-F354-44F2-AB1F-FEF733B3FCB1}"/>
                  </c:ext>
                </c:extLst>
              </c15:ser>
            </c15:filteredLineSeries>
            <c15:filteredLineSeries>
              <c15:ser>
                <c:idx val="10"/>
                <c:order val="10"/>
                <c:tx>
                  <c:strRef>
                    <c:extLst xmlns:c15="http://schemas.microsoft.com/office/drawing/2012/chart">
                      <c:ext xmlns:c15="http://schemas.microsoft.com/office/drawing/2012/chart" uri="{02D57815-91ED-43cb-92C2-25804820EDAC}">
                        <c15:formulaRef>
                          <c15:sqref>Table3!$A$29</c15:sqref>
                        </c15:formulaRef>
                      </c:ext>
                    </c:extLst>
                    <c:strCache>
                      <c:ptCount val="1"/>
                      <c:pt idx="0">
                        <c:v>Educación</c:v>
                      </c:pt>
                    </c:strCache>
                  </c:strRef>
                </c:tx>
                <c:spPr>
                  <a:ln w="28575" cap="rnd">
                    <a:solidFill>
                      <a:schemeClr val="accent5">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Table3!$B$18:$M$18</c15:sqref>
                        </c15:formulaRef>
                      </c:ext>
                    </c:extLst>
                    <c:strCache>
                      <c:ptCount val="12"/>
                      <c:pt idx="0">
                        <c:v>2013</c:v>
                      </c:pt>
                      <c:pt idx="1">
                        <c:v>2014</c:v>
                      </c:pt>
                      <c:pt idx="2">
                        <c:v>2015</c:v>
                      </c:pt>
                      <c:pt idx="3">
                        <c:v>2016</c:v>
                      </c:pt>
                      <c:pt idx="4">
                        <c:v>2017</c:v>
                      </c:pt>
                      <c:pt idx="5">
                        <c:v>2018</c:v>
                      </c:pt>
                      <c:pt idx="6">
                        <c:v>2019</c:v>
                      </c:pt>
                      <c:pt idx="7">
                        <c:v>2020</c:v>
                      </c:pt>
                      <c:pt idx="8">
                        <c:v>2021</c:v>
                      </c:pt>
                      <c:pt idx="9">
                        <c:v>2022r</c:v>
                      </c:pt>
                      <c:pt idx="10">
                        <c:v>2023r</c:v>
                      </c:pt>
                      <c:pt idx="11">
                        <c:v>2024p</c:v>
                      </c:pt>
                    </c:strCache>
                  </c:strRef>
                </c:cat>
                <c:val>
                  <c:numRef>
                    <c:extLst xmlns:c15="http://schemas.microsoft.com/office/drawing/2012/chart">
                      <c:ext xmlns:c15="http://schemas.microsoft.com/office/drawing/2012/chart" uri="{02D57815-91ED-43cb-92C2-25804820EDAC}">
                        <c15:formulaRef>
                          <c15:sqref>Table3!$B$29:$M$29</c15:sqref>
                        </c15:formulaRef>
                      </c:ext>
                    </c:extLst>
                    <c:numCache>
                      <c:formatCode>General</c:formatCode>
                      <c:ptCount val="12"/>
                      <c:pt idx="0">
                        <c:v>0</c:v>
                      </c:pt>
                      <c:pt idx="1">
                        <c:v>0</c:v>
                      </c:pt>
                      <c:pt idx="2">
                        <c:v>1</c:v>
                      </c:pt>
                      <c:pt idx="3">
                        <c:v>0.97365389431505134</c:v>
                      </c:pt>
                      <c:pt idx="4">
                        <c:v>0.97375406962183819</c:v>
                      </c:pt>
                      <c:pt idx="5">
                        <c:v>0.96198347107438009</c:v>
                      </c:pt>
                      <c:pt idx="6">
                        <c:v>0.97736038066616582</c:v>
                      </c:pt>
                      <c:pt idx="7">
                        <c:v>0.93653894315051334</c:v>
                      </c:pt>
                      <c:pt idx="8">
                        <c:v>0.92551965940395686</c:v>
                      </c:pt>
                      <c:pt idx="9">
                        <c:v>0.98362133734034563</c:v>
                      </c:pt>
                      <c:pt idx="10">
                        <c:v>1.0585023791635362</c:v>
                      </c:pt>
                      <c:pt idx="11">
                        <c:v>1.120060105184072</c:v>
                      </c:pt>
                    </c:numCache>
                  </c:numRef>
                </c:val>
                <c:smooth val="0"/>
                <c:extLst xmlns:c15="http://schemas.microsoft.com/office/drawing/2012/chart">
                  <c:ext xmlns:c16="http://schemas.microsoft.com/office/drawing/2014/chart" uri="{C3380CC4-5D6E-409C-BE32-E72D297353CC}">
                    <c16:uniqueId val="{0000000B-F354-44F2-AB1F-FEF733B3FCB1}"/>
                  </c:ext>
                </c:extLst>
              </c15:ser>
            </c15:filteredLineSeries>
            <c15:filteredLineSeries>
              <c15:ser>
                <c:idx val="11"/>
                <c:order val="11"/>
                <c:tx>
                  <c:strRef>
                    <c:extLst xmlns:c15="http://schemas.microsoft.com/office/drawing/2012/chart">
                      <c:ext xmlns:c15="http://schemas.microsoft.com/office/drawing/2012/chart" uri="{02D57815-91ED-43cb-92C2-25804820EDAC}">
                        <c15:formulaRef>
                          <c15:sqref>Table3!$A$30</c15:sqref>
                        </c15:formulaRef>
                      </c:ext>
                    </c:extLst>
                    <c:strCache>
                      <c:ptCount val="1"/>
                      <c:pt idx="0">
                        <c:v>Instituciones religiosas y organizaciones sin fines de lucro, no clasificadas anteriormente</c:v>
                      </c:pt>
                    </c:strCache>
                  </c:strRef>
                </c:tx>
                <c:spPr>
                  <a:ln w="28575" cap="rnd">
                    <a:solidFill>
                      <a:schemeClr val="accent6">
                        <a:lumMod val="60000"/>
                      </a:schemeClr>
                    </a:solidFill>
                    <a:round/>
                  </a:ln>
                  <a:effectLst/>
                </c:spPr>
                <c:marker>
                  <c:symbol val="none"/>
                </c:marker>
                <c:cat>
                  <c:strRef>
                    <c:extLst xmlns:c15="http://schemas.microsoft.com/office/drawing/2012/chart">
                      <c:ext xmlns:c15="http://schemas.microsoft.com/office/drawing/2012/chart" uri="{02D57815-91ED-43cb-92C2-25804820EDAC}">
                        <c15:formulaRef>
                          <c15:sqref>Table3!$B$18:$M$18</c15:sqref>
                        </c15:formulaRef>
                      </c:ext>
                    </c:extLst>
                    <c:strCache>
                      <c:ptCount val="12"/>
                      <c:pt idx="0">
                        <c:v>2013</c:v>
                      </c:pt>
                      <c:pt idx="1">
                        <c:v>2014</c:v>
                      </c:pt>
                      <c:pt idx="2">
                        <c:v>2015</c:v>
                      </c:pt>
                      <c:pt idx="3">
                        <c:v>2016</c:v>
                      </c:pt>
                      <c:pt idx="4">
                        <c:v>2017</c:v>
                      </c:pt>
                      <c:pt idx="5">
                        <c:v>2018</c:v>
                      </c:pt>
                      <c:pt idx="6">
                        <c:v>2019</c:v>
                      </c:pt>
                      <c:pt idx="7">
                        <c:v>2020</c:v>
                      </c:pt>
                      <c:pt idx="8">
                        <c:v>2021</c:v>
                      </c:pt>
                      <c:pt idx="9">
                        <c:v>2022r</c:v>
                      </c:pt>
                      <c:pt idx="10">
                        <c:v>2023r</c:v>
                      </c:pt>
                      <c:pt idx="11">
                        <c:v>2024p</c:v>
                      </c:pt>
                    </c:strCache>
                  </c:strRef>
                </c:cat>
                <c:val>
                  <c:numRef>
                    <c:extLst xmlns:c15="http://schemas.microsoft.com/office/drawing/2012/chart">
                      <c:ext xmlns:c15="http://schemas.microsoft.com/office/drawing/2012/chart" uri="{02D57815-91ED-43cb-92C2-25804820EDAC}">
                        <c15:formulaRef>
                          <c15:sqref>Table3!$B$30:$M$30</c15:sqref>
                        </c15:formulaRef>
                      </c:ext>
                    </c:extLst>
                    <c:numCache>
                      <c:formatCode>General</c:formatCode>
                      <c:ptCount val="12"/>
                      <c:pt idx="0">
                        <c:v>0</c:v>
                      </c:pt>
                      <c:pt idx="1">
                        <c:v>0</c:v>
                      </c:pt>
                      <c:pt idx="2">
                        <c:v>1</c:v>
                      </c:pt>
                      <c:pt idx="3">
                        <c:v>4.8744019138755992E-2</c:v>
                      </c:pt>
                      <c:pt idx="4">
                        <c:v>4.8744019138755992E-2</c:v>
                      </c:pt>
                      <c:pt idx="5">
                        <c:v>4.72488038277512E-2</c:v>
                      </c:pt>
                      <c:pt idx="6">
                        <c:v>4.784688995215311E-2</c:v>
                      </c:pt>
                      <c:pt idx="7">
                        <c:v>4.8744019138755992E-2</c:v>
                      </c:pt>
                      <c:pt idx="8">
                        <c:v>4.8744019138755992E-2</c:v>
                      </c:pt>
                      <c:pt idx="9">
                        <c:v>4.8744019138755992E-2</c:v>
                      </c:pt>
                      <c:pt idx="10">
                        <c:v>5.5622009569377996E-2</c:v>
                      </c:pt>
                      <c:pt idx="11">
                        <c:v>6.0705741626794263E-2</c:v>
                      </c:pt>
                    </c:numCache>
                  </c:numRef>
                </c:val>
                <c:smooth val="0"/>
                <c:extLst xmlns:c15="http://schemas.microsoft.com/office/drawing/2012/chart">
                  <c:ext xmlns:c16="http://schemas.microsoft.com/office/drawing/2014/chart" uri="{C3380CC4-5D6E-409C-BE32-E72D297353CC}">
                    <c16:uniqueId val="{0000000C-F354-44F2-AB1F-FEF733B3FCB1}"/>
                  </c:ext>
                </c:extLst>
              </c15:ser>
            </c15:filteredLineSeries>
            <c15:filteredLineSeries>
              <c15:ser>
                <c:idx val="12"/>
                <c:order val="12"/>
                <c:tx>
                  <c:strRef>
                    <c:extLst xmlns:c15="http://schemas.microsoft.com/office/drawing/2012/chart">
                      <c:ext xmlns:c15="http://schemas.microsoft.com/office/drawing/2012/chart" uri="{02D57815-91ED-43cb-92C2-25804820EDAC}">
                        <c15:formulaRef>
                          <c15:sqref>Table3!$A$31</c15:sqref>
                        </c15:formulaRef>
                      </c:ext>
                    </c:extLst>
                    <c:strCache>
                      <c:ptCount val="1"/>
                      <c:pt idx="0">
                        <c:v>Viajes al exterior</c:v>
                      </c:pt>
                    </c:strCache>
                  </c:strRef>
                </c:tx>
                <c:spPr>
                  <a:ln w="28575" cap="rnd">
                    <a:solidFill>
                      <a:schemeClr val="accent1">
                        <a:lumMod val="80000"/>
                        <a:lumOff val="20000"/>
                      </a:schemeClr>
                    </a:solidFill>
                    <a:round/>
                  </a:ln>
                  <a:effectLst/>
                </c:spPr>
                <c:marker>
                  <c:symbol val="none"/>
                </c:marker>
                <c:cat>
                  <c:strRef>
                    <c:extLst xmlns:c15="http://schemas.microsoft.com/office/drawing/2012/chart">
                      <c:ext xmlns:c15="http://schemas.microsoft.com/office/drawing/2012/chart" uri="{02D57815-91ED-43cb-92C2-25804820EDAC}">
                        <c15:formulaRef>
                          <c15:sqref>Table3!$B$18:$M$18</c15:sqref>
                        </c15:formulaRef>
                      </c:ext>
                    </c:extLst>
                    <c:strCache>
                      <c:ptCount val="12"/>
                      <c:pt idx="0">
                        <c:v>2013</c:v>
                      </c:pt>
                      <c:pt idx="1">
                        <c:v>2014</c:v>
                      </c:pt>
                      <c:pt idx="2">
                        <c:v>2015</c:v>
                      </c:pt>
                      <c:pt idx="3">
                        <c:v>2016</c:v>
                      </c:pt>
                      <c:pt idx="4">
                        <c:v>2017</c:v>
                      </c:pt>
                      <c:pt idx="5">
                        <c:v>2018</c:v>
                      </c:pt>
                      <c:pt idx="6">
                        <c:v>2019</c:v>
                      </c:pt>
                      <c:pt idx="7">
                        <c:v>2020</c:v>
                      </c:pt>
                      <c:pt idx="8">
                        <c:v>2021</c:v>
                      </c:pt>
                      <c:pt idx="9">
                        <c:v>2022r</c:v>
                      </c:pt>
                      <c:pt idx="10">
                        <c:v>2023r</c:v>
                      </c:pt>
                      <c:pt idx="11">
                        <c:v>2024p</c:v>
                      </c:pt>
                    </c:strCache>
                  </c:strRef>
                </c:cat>
                <c:val>
                  <c:numRef>
                    <c:extLst xmlns:c15="http://schemas.microsoft.com/office/drawing/2012/chart">
                      <c:ext xmlns:c15="http://schemas.microsoft.com/office/drawing/2012/chart" uri="{02D57815-91ED-43cb-92C2-25804820EDAC}">
                        <c15:formulaRef>
                          <c15:sqref>Table3!$B$31:$M$31</c15:sqref>
                        </c15:formulaRef>
                      </c:ext>
                    </c:extLst>
                    <c:numCache>
                      <c:formatCode>General</c:formatCode>
                      <c:ptCount val="12"/>
                      <c:pt idx="0">
                        <c:v>0</c:v>
                      </c:pt>
                      <c:pt idx="1">
                        <c:v>0</c:v>
                      </c:pt>
                      <c:pt idx="2">
                        <c:v>1</c:v>
                      </c:pt>
                      <c:pt idx="3">
                        <c:v>0.99712582499467739</c:v>
                      </c:pt>
                      <c:pt idx="4">
                        <c:v>1.0107515435384289</c:v>
                      </c:pt>
                      <c:pt idx="5">
                        <c:v>0.88513945071322131</c:v>
                      </c:pt>
                      <c:pt idx="6">
                        <c:v>0.98296785182031088</c:v>
                      </c:pt>
                      <c:pt idx="7">
                        <c:v>0.79337875239514577</c:v>
                      </c:pt>
                      <c:pt idx="8">
                        <c:v>0.81232701724505008</c:v>
                      </c:pt>
                      <c:pt idx="9">
                        <c:v>1.0921865020225676</c:v>
                      </c:pt>
                      <c:pt idx="10">
                        <c:v>1.2621886310410901</c:v>
                      </c:pt>
                      <c:pt idx="11">
                        <c:v>1.3545880349159036</c:v>
                      </c:pt>
                    </c:numCache>
                  </c:numRef>
                </c:val>
                <c:smooth val="0"/>
                <c:extLst xmlns:c15="http://schemas.microsoft.com/office/drawing/2012/chart">
                  <c:ext xmlns:c16="http://schemas.microsoft.com/office/drawing/2014/chart" uri="{C3380CC4-5D6E-409C-BE32-E72D297353CC}">
                    <c16:uniqueId val="{0000000D-F354-44F2-AB1F-FEF733B3FCB1}"/>
                  </c:ext>
                </c:extLst>
              </c15:ser>
            </c15:filteredLineSeries>
            <c15:filteredLineSeries>
              <c15:ser>
                <c:idx val="13"/>
                <c:order val="13"/>
                <c:tx>
                  <c:strRef>
                    <c:extLst xmlns:c15="http://schemas.microsoft.com/office/drawing/2012/chart">
                      <c:ext xmlns:c15="http://schemas.microsoft.com/office/drawing/2012/chart" uri="{02D57815-91ED-43cb-92C2-25804820EDAC}">
                        <c15:formulaRef>
                          <c15:sqref>Table3!$A$32</c15:sqref>
                        </c15:formulaRef>
                      </c:ext>
                    </c:extLst>
                    <c:strCache>
                      <c:ptCount val="1"/>
                      <c:pt idx="0">
                        <c:v>Compras misceláneas</c:v>
                      </c:pt>
                    </c:strCache>
                  </c:strRef>
                </c:tx>
                <c:spPr>
                  <a:ln w="28575" cap="rnd">
                    <a:solidFill>
                      <a:schemeClr val="accent2">
                        <a:lumMod val="80000"/>
                        <a:lumOff val="20000"/>
                      </a:schemeClr>
                    </a:solidFill>
                    <a:round/>
                  </a:ln>
                  <a:effectLst/>
                </c:spPr>
                <c:marker>
                  <c:symbol val="none"/>
                </c:marker>
                <c:cat>
                  <c:strRef>
                    <c:extLst xmlns:c15="http://schemas.microsoft.com/office/drawing/2012/chart">
                      <c:ext xmlns:c15="http://schemas.microsoft.com/office/drawing/2012/chart" uri="{02D57815-91ED-43cb-92C2-25804820EDAC}">
                        <c15:formulaRef>
                          <c15:sqref>Table3!$B$18:$M$18</c15:sqref>
                        </c15:formulaRef>
                      </c:ext>
                    </c:extLst>
                    <c:strCache>
                      <c:ptCount val="12"/>
                      <c:pt idx="0">
                        <c:v>2013</c:v>
                      </c:pt>
                      <c:pt idx="1">
                        <c:v>2014</c:v>
                      </c:pt>
                      <c:pt idx="2">
                        <c:v>2015</c:v>
                      </c:pt>
                      <c:pt idx="3">
                        <c:v>2016</c:v>
                      </c:pt>
                      <c:pt idx="4">
                        <c:v>2017</c:v>
                      </c:pt>
                      <c:pt idx="5">
                        <c:v>2018</c:v>
                      </c:pt>
                      <c:pt idx="6">
                        <c:v>2019</c:v>
                      </c:pt>
                      <c:pt idx="7">
                        <c:v>2020</c:v>
                      </c:pt>
                      <c:pt idx="8">
                        <c:v>2021</c:v>
                      </c:pt>
                      <c:pt idx="9">
                        <c:v>2022r</c:v>
                      </c:pt>
                      <c:pt idx="10">
                        <c:v>2023r</c:v>
                      </c:pt>
                      <c:pt idx="11">
                        <c:v>2024p</c:v>
                      </c:pt>
                    </c:strCache>
                  </c:strRef>
                </c:cat>
                <c:val>
                  <c:numRef>
                    <c:extLst xmlns:c15="http://schemas.microsoft.com/office/drawing/2012/chart">
                      <c:ext xmlns:c15="http://schemas.microsoft.com/office/drawing/2012/chart" uri="{02D57815-91ED-43cb-92C2-25804820EDAC}">
                        <c15:formulaRef>
                          <c15:sqref>Table3!$B$32:$M$32</c15:sqref>
                        </c15:formulaRef>
                      </c:ext>
                    </c:extLst>
                    <c:numCache>
                      <c:formatCode>General</c:formatCode>
                      <c:ptCount val="12"/>
                      <c:pt idx="0">
                        <c:v>0</c:v>
                      </c:pt>
                      <c:pt idx="1">
                        <c:v>0</c:v>
                      </c:pt>
                      <c:pt idx="2">
                        <c:v>1</c:v>
                      </c:pt>
                      <c:pt idx="3">
                        <c:v>1.1686393999765616</c:v>
                      </c:pt>
                      <c:pt idx="4">
                        <c:v>1.1107465135356851</c:v>
                      </c:pt>
                      <c:pt idx="5">
                        <c:v>1.1320754716981132</c:v>
                      </c:pt>
                      <c:pt idx="6">
                        <c:v>1.1358256181882105</c:v>
                      </c:pt>
                      <c:pt idx="7">
                        <c:v>0.90952771592640347</c:v>
                      </c:pt>
                      <c:pt idx="8">
                        <c:v>1.2043829837103013</c:v>
                      </c:pt>
                      <c:pt idx="9">
                        <c:v>1.347826086956522</c:v>
                      </c:pt>
                      <c:pt idx="10">
                        <c:v>0.79022618071018402</c:v>
                      </c:pt>
                      <c:pt idx="11">
                        <c:v>0.92148130786358839</c:v>
                      </c:pt>
                    </c:numCache>
                  </c:numRef>
                </c:val>
                <c:smooth val="0"/>
                <c:extLst xmlns:c15="http://schemas.microsoft.com/office/drawing/2012/chart">
                  <c:ext xmlns:c16="http://schemas.microsoft.com/office/drawing/2014/chart" uri="{C3380CC4-5D6E-409C-BE32-E72D297353CC}">
                    <c16:uniqueId val="{0000000E-F354-44F2-AB1F-FEF733B3FCB1}"/>
                  </c:ext>
                </c:extLst>
              </c15:ser>
            </c15:filteredLineSeries>
          </c:ext>
        </c:extLst>
      </c:lineChart>
      <c:catAx>
        <c:axId val="696791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LID4096"/>
          </a:p>
        </c:txPr>
        <c:crossAx val="696791488"/>
        <c:crosses val="autoZero"/>
        <c:auto val="1"/>
        <c:lblAlgn val="ctr"/>
        <c:lblOffset val="100"/>
        <c:noMultiLvlLbl val="0"/>
      </c:catAx>
      <c:valAx>
        <c:axId val="696791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LID4096"/>
          </a:p>
        </c:txPr>
        <c:crossAx val="69679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LID4096"/>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ID4096"/>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[updatePPHospitales.xlsx]pacientes atendidos!PivotTable1</c:name>
    <c:fmtId val="2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latin typeface="Poppins" panose="00000500000000000000" pitchFamily="2" charset="0"/>
                <a:cs typeface="Poppins" panose="00000500000000000000" pitchFamily="2" charset="0"/>
              </a:rPr>
              <a:t>Total de </a:t>
            </a:r>
            <a:r>
              <a:rPr lang="en-US" b="1" dirty="0" err="1">
                <a:latin typeface="Poppins" panose="00000500000000000000" pitchFamily="2" charset="0"/>
                <a:cs typeface="Poppins" panose="00000500000000000000" pitchFamily="2" charset="0"/>
              </a:rPr>
              <a:t>Pacientes</a:t>
            </a:r>
            <a:r>
              <a:rPr lang="en-US" b="1" dirty="0">
                <a:latin typeface="Poppins" panose="00000500000000000000" pitchFamily="2" charset="0"/>
                <a:cs typeface="Poppins" panose="00000500000000000000" pitchFamily="2" charset="0"/>
              </a:rPr>
              <a:t> </a:t>
            </a:r>
            <a:r>
              <a:rPr lang="en-US" b="1" dirty="0" err="1">
                <a:latin typeface="Poppins" panose="00000500000000000000" pitchFamily="2" charset="0"/>
                <a:cs typeface="Poppins" panose="00000500000000000000" pitchFamily="2" charset="0"/>
              </a:rPr>
              <a:t>atendidos</a:t>
            </a:r>
            <a:r>
              <a:rPr lang="en-US" b="1" dirty="0">
                <a:latin typeface="Poppins" panose="00000500000000000000" pitchFamily="2" charset="0"/>
                <a:cs typeface="Poppins" panose="00000500000000000000" pitchFamily="2" charset="0"/>
              </a:rPr>
              <a:t> </a:t>
            </a:r>
            <a:r>
              <a:rPr lang="en-US" b="1" dirty="0" err="1">
                <a:latin typeface="Poppins" panose="00000500000000000000" pitchFamily="2" charset="0"/>
                <a:cs typeface="Poppins" panose="00000500000000000000" pitchFamily="2" charset="0"/>
              </a:rPr>
              <a:t>en</a:t>
            </a:r>
            <a:r>
              <a:rPr lang="en-US" b="1" dirty="0">
                <a:latin typeface="Poppins" panose="00000500000000000000" pitchFamily="2" charset="0"/>
                <a:cs typeface="Poppins" panose="00000500000000000000" pitchFamily="2" charset="0"/>
              </a:rPr>
              <a:t> </a:t>
            </a:r>
            <a:r>
              <a:rPr lang="en-US" b="1" dirty="0" err="1">
                <a:latin typeface="Poppins" panose="00000500000000000000" pitchFamily="2" charset="0"/>
                <a:cs typeface="Poppins" panose="00000500000000000000" pitchFamily="2" charset="0"/>
              </a:rPr>
              <a:t>hospitales</a:t>
            </a:r>
            <a:r>
              <a:rPr lang="en-US" b="1" dirty="0">
                <a:latin typeface="Poppins" panose="00000500000000000000" pitchFamily="2" charset="0"/>
                <a:cs typeface="Poppins" panose="00000500000000000000" pitchFamily="2" charset="0"/>
              </a:rPr>
              <a:t> </a:t>
            </a:r>
            <a:r>
              <a:rPr lang="en-US" b="1" dirty="0" err="1">
                <a:latin typeface="Poppins" panose="00000500000000000000" pitchFamily="2" charset="0"/>
                <a:cs typeface="Poppins" panose="00000500000000000000" pitchFamily="2" charset="0"/>
              </a:rPr>
              <a:t>en</a:t>
            </a:r>
            <a:r>
              <a:rPr lang="en-US" b="1" dirty="0">
                <a:latin typeface="Poppins" panose="00000500000000000000" pitchFamily="2" charset="0"/>
                <a:cs typeface="Poppins" panose="00000500000000000000" pitchFamily="2" charset="0"/>
              </a:rPr>
              <a:t> PR</a:t>
            </a:r>
          </a:p>
        </c:rich>
      </c:tx>
      <c:overlay val="0"/>
      <c:spPr>
        <a:noFill/>
        <a:ln>
          <a:noFill/>
        </a:ln>
        <a:effectLst/>
      </c:spPr>
    </c:title>
    <c:autoTitleDeleted val="0"/>
    <c:pivotFmts>
      <c:pivotFmt>
        <c:idx val="0"/>
        <c:spPr>
          <a:solidFill>
            <a:schemeClr val="accent1"/>
          </a:solidFill>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ID4096"/>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layout>
            <c:manualLayout>
              <c:x val="-2.0645161290322601E-2"/>
              <c:y val="-4.7165981481429309E-2"/>
            </c:manualLayout>
          </c:layout>
          <c:numFmt formatCode="#,##0" sourceLinked="0"/>
          <c:spPr>
            <a:solidFill>
              <a:schemeClr val="tx2">
                <a:lumMod val="50000"/>
                <a:lumOff val="50000"/>
              </a:schemeClr>
            </a:solid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LID4096"/>
            </a:p>
          </c:txPr>
          <c:showLegendKey val="0"/>
          <c:showVal val="1"/>
          <c:showCatName val="0"/>
          <c:showSerName val="0"/>
          <c:showPercent val="0"/>
          <c:showBubbleSize val="0"/>
          <c:extLst>
            <c:ext xmlns:c15="http://schemas.microsoft.com/office/drawing/2012/chart" uri="{CE6537A1-D6FC-4f65-9D91-7224C49458BB}">
              <c15:layout>
                <c:manualLayout>
                  <c:w val="0.11932903225806452"/>
                  <c:h val="6.1755035541609667E-2"/>
                </c:manualLayout>
              </c15:layout>
            </c:ext>
          </c:extLst>
        </c:dLbl>
      </c:pivotFmt>
      <c:pivotFmt>
        <c:idx val="2"/>
        <c:spPr>
          <a:solidFill>
            <a:schemeClr val="accent1"/>
          </a:solidFill>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delete val="1"/>
          <c:extLst>
            <c:ext xmlns:c15="http://schemas.microsoft.com/office/drawing/2012/chart" uri="{CE6537A1-D6FC-4f65-9D91-7224C49458BB}"/>
          </c:extLst>
        </c:dLbl>
      </c:pivotFmt>
      <c:pivotFmt>
        <c:idx val="3"/>
        <c:spPr>
          <a:solidFill>
            <a:schemeClr val="accent1"/>
          </a:solidFill>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delete val="1"/>
          <c:extLst>
            <c:ext xmlns:c15="http://schemas.microsoft.com/office/drawing/2012/chart" uri="{CE6537A1-D6FC-4f65-9D91-7224C49458BB}"/>
          </c:extLst>
        </c:dLbl>
      </c:pivotFmt>
      <c:pivotFmt>
        <c:idx val="4"/>
        <c:spPr>
          <a:solidFill>
            <a:schemeClr val="accent1"/>
          </a:solidFill>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delete val="1"/>
          <c:extLst>
            <c:ext xmlns:c15="http://schemas.microsoft.com/office/drawing/2012/chart" uri="{CE6537A1-D6FC-4f65-9D91-7224C49458BB}"/>
          </c:extLst>
        </c:dLbl>
      </c:pivotFmt>
      <c:pivotFmt>
        <c:idx val="5"/>
        <c:spPr>
          <a:solidFill>
            <a:schemeClr val="accent1"/>
          </a:solidFill>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delete val="1"/>
          <c:extLst>
            <c:ext xmlns:c15="http://schemas.microsoft.com/office/drawing/2012/chart" uri="{CE6537A1-D6FC-4f65-9D91-7224C49458BB}"/>
          </c:extLst>
        </c:dLbl>
      </c:pivotFmt>
      <c:pivotFmt>
        <c:idx val="6"/>
        <c:spPr>
          <a:solidFill>
            <a:schemeClr val="accent1"/>
          </a:solidFill>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delete val="1"/>
          <c:extLst>
            <c:ext xmlns:c15="http://schemas.microsoft.com/office/drawing/2012/chart" uri="{CE6537A1-D6FC-4f65-9D91-7224C49458BB}"/>
          </c:extLst>
        </c:dLbl>
      </c:pivotFmt>
      <c:pivotFmt>
        <c:idx val="7"/>
        <c:spPr>
          <a:solidFill>
            <a:schemeClr val="accent1"/>
          </a:solidFill>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delete val="1"/>
          <c:extLst>
            <c:ext xmlns:c15="http://schemas.microsoft.com/office/drawing/2012/chart" uri="{CE6537A1-D6FC-4f65-9D91-7224C49458BB}"/>
          </c:extLst>
        </c:dLbl>
      </c:pivotFmt>
      <c:pivotFmt>
        <c:idx val="8"/>
        <c:spPr>
          <a:solidFill>
            <a:schemeClr val="accent1"/>
          </a:solidFill>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layout>
            <c:manualLayout>
              <c:x val="-4.1290322580645161E-2"/>
              <c:y val="3.9033915708769081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ID4096"/>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ID4096"/>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layout>
            <c:manualLayout>
              <c:x val="-2.0645161290322601E-2"/>
              <c:y val="-4.7165981481429309E-2"/>
            </c:manualLayout>
          </c:layout>
          <c:numFmt formatCode="#,##0" sourceLinked="0"/>
          <c:spPr>
            <a:solidFill>
              <a:schemeClr val="tx2">
                <a:lumMod val="50000"/>
                <a:lumOff val="50000"/>
              </a:schemeClr>
            </a:solid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LID4096"/>
            </a:p>
          </c:txPr>
          <c:showLegendKey val="0"/>
          <c:showVal val="1"/>
          <c:showCatName val="0"/>
          <c:showSerName val="0"/>
          <c:showPercent val="0"/>
          <c:showBubbleSize val="0"/>
          <c:extLst>
            <c:ext xmlns:c15="http://schemas.microsoft.com/office/drawing/2012/chart" uri="{CE6537A1-D6FC-4f65-9D91-7224C49458BB}">
              <c15:layout>
                <c:manualLayout>
                  <c:w val="0.11932903225806452"/>
                  <c:h val="6.1755035541609667E-2"/>
                </c:manualLayout>
              </c15:layout>
            </c:ext>
          </c:extLst>
        </c:dLbl>
      </c:pivotFmt>
      <c:pivotFmt>
        <c:idx val="11"/>
        <c:spPr>
          <a:solidFill>
            <a:schemeClr val="accent1"/>
          </a:solidFill>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delete val="1"/>
          <c:extLst>
            <c:ext xmlns:c15="http://schemas.microsoft.com/office/drawing/2012/chart" uri="{CE6537A1-D6FC-4f65-9D91-7224C49458BB}"/>
          </c:extLst>
        </c:dLbl>
      </c:pivotFmt>
      <c:pivotFmt>
        <c:idx val="12"/>
        <c:spPr>
          <a:solidFill>
            <a:schemeClr val="accent1"/>
          </a:solidFill>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delete val="1"/>
          <c:extLst>
            <c:ext xmlns:c15="http://schemas.microsoft.com/office/drawing/2012/chart" uri="{CE6537A1-D6FC-4f65-9D91-7224C49458BB}"/>
          </c:extLst>
        </c:dLbl>
      </c:pivotFmt>
      <c:pivotFmt>
        <c:idx val="13"/>
        <c:spPr>
          <a:solidFill>
            <a:schemeClr val="accent1"/>
          </a:solidFill>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delete val="1"/>
          <c:extLst>
            <c:ext xmlns:c15="http://schemas.microsoft.com/office/drawing/2012/chart" uri="{CE6537A1-D6FC-4f65-9D91-7224C49458BB}"/>
          </c:extLst>
        </c:dLbl>
      </c:pivotFmt>
      <c:pivotFmt>
        <c:idx val="14"/>
        <c:spPr>
          <a:solidFill>
            <a:schemeClr val="accent1"/>
          </a:solidFill>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delete val="1"/>
          <c:extLst>
            <c:ext xmlns:c15="http://schemas.microsoft.com/office/drawing/2012/chart" uri="{CE6537A1-D6FC-4f65-9D91-7224C49458BB}"/>
          </c:extLst>
        </c:dLbl>
      </c:pivotFmt>
      <c:pivotFmt>
        <c:idx val="15"/>
        <c:spPr>
          <a:solidFill>
            <a:schemeClr val="accent1"/>
          </a:solidFill>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delete val="1"/>
          <c:extLst>
            <c:ext xmlns:c15="http://schemas.microsoft.com/office/drawing/2012/chart" uri="{CE6537A1-D6FC-4f65-9D91-7224C49458BB}"/>
          </c:extLst>
        </c:dLbl>
      </c:pivotFmt>
      <c:pivotFmt>
        <c:idx val="16"/>
        <c:spPr>
          <a:solidFill>
            <a:schemeClr val="accent1"/>
          </a:solidFill>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delete val="1"/>
          <c:extLst>
            <c:ext xmlns:c15="http://schemas.microsoft.com/office/drawing/2012/chart" uri="{CE6537A1-D6FC-4f65-9D91-7224C49458BB}"/>
          </c:extLst>
        </c:dLbl>
      </c:pivotFmt>
      <c:pivotFmt>
        <c:idx val="17"/>
        <c:spPr>
          <a:solidFill>
            <a:schemeClr val="accent1"/>
          </a:solidFill>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layout>
            <c:manualLayout>
              <c:x val="-4.1290322580645161E-2"/>
              <c:y val="3.9033915708769081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ID4096"/>
            </a:p>
          </c:txPr>
          <c:showLegendKey val="0"/>
          <c:showVal val="1"/>
          <c:showCatName val="0"/>
          <c:showSerName val="0"/>
          <c:showPercent val="0"/>
          <c:showBubbleSize val="0"/>
          <c:extLst>
            <c:ext xmlns:c15="http://schemas.microsoft.com/office/drawing/2012/chart" uri="{CE6537A1-D6FC-4f65-9D91-7224C49458BB}"/>
          </c:extLst>
        </c:dLbl>
      </c:pivotFmt>
      <c:pivotFmt>
        <c:idx val="18"/>
        <c:spPr>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ID4096"/>
            </a:p>
          </c:txPr>
          <c:showLegendKey val="0"/>
          <c:showVal val="1"/>
          <c:showCatName val="0"/>
          <c:showSerName val="0"/>
          <c:showPercent val="0"/>
          <c:showBubbleSize val="0"/>
          <c:extLst>
            <c:ext xmlns:c15="http://schemas.microsoft.com/office/drawing/2012/chart" uri="{CE6537A1-D6FC-4f65-9D91-7224C49458BB}"/>
          </c:extLst>
        </c:dLbl>
      </c:pivotFmt>
      <c:pivotFmt>
        <c:idx val="19"/>
        <c:spPr>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layout>
            <c:manualLayout>
              <c:x val="-2.0645161290322601E-2"/>
              <c:y val="-4.7165981481429309E-2"/>
            </c:manualLayout>
          </c:layout>
          <c:numFmt formatCode="#,##0" sourceLinked="0"/>
          <c:spPr>
            <a:solidFill>
              <a:schemeClr val="tx2">
                <a:lumMod val="50000"/>
                <a:lumOff val="50000"/>
              </a:schemeClr>
            </a:solid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LID4096"/>
            </a:p>
          </c:txPr>
          <c:showLegendKey val="0"/>
          <c:showVal val="1"/>
          <c:showCatName val="0"/>
          <c:showSerName val="0"/>
          <c:showPercent val="0"/>
          <c:showBubbleSize val="0"/>
          <c:extLst>
            <c:ext xmlns:c15="http://schemas.microsoft.com/office/drawing/2012/chart" uri="{CE6537A1-D6FC-4f65-9D91-7224C49458BB}">
              <c15:layout>
                <c:manualLayout>
                  <c:w val="0.11932903225806452"/>
                  <c:h val="6.1755035541609667E-2"/>
                </c:manualLayout>
              </c15:layout>
            </c:ext>
          </c:extLst>
        </c:dLbl>
      </c:pivotFmt>
      <c:pivotFmt>
        <c:idx val="20"/>
        <c:spPr>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delete val="1"/>
          <c:extLst>
            <c:ext xmlns:c15="http://schemas.microsoft.com/office/drawing/2012/chart" uri="{CE6537A1-D6FC-4f65-9D91-7224C49458BB}"/>
          </c:extLst>
        </c:dLbl>
      </c:pivotFmt>
      <c:pivotFmt>
        <c:idx val="21"/>
        <c:spPr>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delete val="1"/>
          <c:extLst>
            <c:ext xmlns:c15="http://schemas.microsoft.com/office/drawing/2012/chart" uri="{CE6537A1-D6FC-4f65-9D91-7224C49458BB}"/>
          </c:extLst>
        </c:dLbl>
      </c:pivotFmt>
      <c:pivotFmt>
        <c:idx val="22"/>
        <c:spPr>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delete val="1"/>
          <c:extLst>
            <c:ext xmlns:c15="http://schemas.microsoft.com/office/drawing/2012/chart" uri="{CE6537A1-D6FC-4f65-9D91-7224C49458BB}"/>
          </c:extLst>
        </c:dLbl>
      </c:pivotFmt>
      <c:pivotFmt>
        <c:idx val="23"/>
        <c:spPr>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delete val="1"/>
          <c:extLst>
            <c:ext xmlns:c15="http://schemas.microsoft.com/office/drawing/2012/chart" uri="{CE6537A1-D6FC-4f65-9D91-7224C49458BB}"/>
          </c:extLst>
        </c:dLbl>
      </c:pivotFmt>
      <c:pivotFmt>
        <c:idx val="24"/>
        <c:spPr>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delete val="1"/>
          <c:extLst>
            <c:ext xmlns:c15="http://schemas.microsoft.com/office/drawing/2012/chart" uri="{CE6537A1-D6FC-4f65-9D91-7224C49458BB}"/>
          </c:extLst>
        </c:dLbl>
      </c:pivotFmt>
      <c:pivotFmt>
        <c:idx val="25"/>
        <c:spPr>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delete val="1"/>
          <c:extLst>
            <c:ext xmlns:c15="http://schemas.microsoft.com/office/drawing/2012/chart" uri="{CE6537A1-D6FC-4f65-9D91-7224C49458BB}"/>
          </c:extLst>
        </c:dLbl>
      </c:pivotFmt>
      <c:pivotFmt>
        <c:idx val="26"/>
        <c:spPr>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layout>
            <c:manualLayout>
              <c:x val="-4.1290322580645161E-2"/>
              <c:y val="3.9033915708769081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ID4096"/>
            </a:p>
          </c:txPr>
          <c:showLegendKey val="0"/>
          <c:showVal val="1"/>
          <c:showCatName val="0"/>
          <c:showSerName val="0"/>
          <c:showPercent val="0"/>
          <c:showBubbleSize val="0"/>
          <c:extLst>
            <c:ext xmlns:c15="http://schemas.microsoft.com/office/drawing/2012/chart" uri="{CE6537A1-D6FC-4f65-9D91-7224C49458BB}"/>
          </c:extLst>
        </c:dLbl>
      </c:pivotFmt>
      <c:pivotFmt>
        <c:idx val="27"/>
        <c:spPr>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layout>
            <c:manualLayout>
              <c:x val="-2.0645161290322601E-2"/>
              <c:y val="-4.7165981481429309E-2"/>
            </c:manualLayout>
          </c:layout>
          <c:numFmt formatCode="#,##0" sourceLinked="0"/>
          <c:spPr>
            <a:solidFill>
              <a:schemeClr val="tx2">
                <a:lumMod val="50000"/>
                <a:lumOff val="50000"/>
              </a:schemeClr>
            </a:solid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LID4096"/>
            </a:p>
          </c:txPr>
          <c:showLegendKey val="0"/>
          <c:showVal val="1"/>
          <c:showCatName val="0"/>
          <c:showSerName val="0"/>
          <c:showPercent val="0"/>
          <c:showBubbleSize val="0"/>
          <c:extLst>
            <c:ext xmlns:c15="http://schemas.microsoft.com/office/drawing/2012/chart" uri="{CE6537A1-D6FC-4f65-9D91-7224C49458BB}">
              <c15:layout>
                <c:manualLayout>
                  <c:w val="0.11932903225806452"/>
                  <c:h val="6.1755035541609667E-2"/>
                </c:manualLayout>
              </c15:layout>
            </c:ext>
          </c:extLst>
        </c:dLbl>
      </c:pivotFmt>
      <c:pivotFmt>
        <c:idx val="28"/>
        <c:dLbl>
          <c:idx val="0"/>
          <c:layout>
            <c:manualLayout>
              <c:x val="-2.0645100613648031E-2"/>
              <c:y val="-4.7165913332435139E-2"/>
            </c:manualLayout>
          </c:layout>
          <c:numFmt formatCode="#,##0" sourceLinked="0"/>
          <c:spPr>
            <a:solidFill>
              <a:schemeClr val="tx2">
                <a:lumMod val="50000"/>
                <a:lumOff val="50000"/>
              </a:schemeClr>
            </a:solid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LID4096"/>
            </a:p>
          </c:txPr>
          <c:showLegendKey val="0"/>
          <c:showVal val="1"/>
          <c:showCatName val="0"/>
          <c:showSerName val="0"/>
          <c:showPercent val="0"/>
          <c:showBubbleSize val="0"/>
          <c:extLst>
            <c:ext xmlns:c15="http://schemas.microsoft.com/office/drawing/2012/chart" uri="{CE6537A1-D6FC-4f65-9D91-7224C49458BB}">
              <c15:layout>
                <c:manualLayout>
                  <c:w val="0.11932909249345416"/>
                  <c:h val="6.175500529919925E-2"/>
                </c:manualLayout>
              </c15:layout>
              <c15:xForSave val="1"/>
            </c:ext>
          </c:extLst>
        </c:dLbl>
      </c:pivotFmt>
      <c:pivotFmt>
        <c:idx val="29"/>
        <c:dLbl>
          <c:idx val="0"/>
          <c:delete val="1"/>
          <c:extLst>
            <c:ext xmlns:c15="http://schemas.microsoft.com/office/drawing/2012/chart" uri="{CE6537A1-D6FC-4f65-9D91-7224C49458BB}">
              <c15:layout>
                <c:manualLayout>
                  <c:w val="0.11932903225806452"/>
                  <c:h val="6.1755035541609667E-2"/>
                </c:manualLayout>
              </c15:layout>
            </c:ext>
          </c:extLst>
        </c:dLbl>
      </c:pivotFmt>
      <c:pivotFmt>
        <c:idx val="30"/>
        <c:dLbl>
          <c:idx val="0"/>
          <c:delete val="1"/>
          <c:extLst>
            <c:ext xmlns:c15="http://schemas.microsoft.com/office/drawing/2012/chart" uri="{CE6537A1-D6FC-4f65-9D91-7224C49458BB}">
              <c15:layout>
                <c:manualLayout>
                  <c:w val="0.11932903225806452"/>
                  <c:h val="6.1755035541609667E-2"/>
                </c:manualLayout>
              </c15:layout>
            </c:ext>
          </c:extLst>
        </c:dLbl>
      </c:pivotFmt>
      <c:pivotFmt>
        <c:idx val="31"/>
        <c:dLbl>
          <c:idx val="0"/>
          <c:delete val="1"/>
          <c:extLst>
            <c:ext xmlns:c15="http://schemas.microsoft.com/office/drawing/2012/chart" uri="{CE6537A1-D6FC-4f65-9D91-7224C49458BB}">
              <c15:layout>
                <c:manualLayout>
                  <c:w val="0.11932903225806452"/>
                  <c:h val="6.1755035541609667E-2"/>
                </c:manualLayout>
              </c15:layout>
            </c:ext>
          </c:extLst>
        </c:dLbl>
      </c:pivotFmt>
      <c:pivotFmt>
        <c:idx val="32"/>
        <c:dLbl>
          <c:idx val="0"/>
          <c:delete val="1"/>
          <c:extLst>
            <c:ext xmlns:c15="http://schemas.microsoft.com/office/drawing/2012/chart" uri="{CE6537A1-D6FC-4f65-9D91-7224C49458BB}">
              <c15:layout>
                <c:manualLayout>
                  <c:w val="0.11932903225806452"/>
                  <c:h val="6.1755035541609667E-2"/>
                </c:manualLayout>
              </c15:layout>
            </c:ext>
          </c:extLst>
        </c:dLbl>
      </c:pivotFmt>
      <c:pivotFmt>
        <c:idx val="33"/>
        <c:dLbl>
          <c:idx val="0"/>
          <c:delete val="1"/>
          <c:extLst>
            <c:ext xmlns:c15="http://schemas.microsoft.com/office/drawing/2012/chart" uri="{CE6537A1-D6FC-4f65-9D91-7224C49458BB}">
              <c15:layout>
                <c:manualLayout>
                  <c:w val="0.11932903225806452"/>
                  <c:h val="6.1755035541609667E-2"/>
                </c:manualLayout>
              </c15:layout>
            </c:ext>
          </c:extLst>
        </c:dLbl>
      </c:pivotFmt>
      <c:pivotFmt>
        <c:idx val="34"/>
        <c:dLbl>
          <c:idx val="0"/>
          <c:layout>
            <c:manualLayout>
              <c:x val="-2.0645100613648031E-2"/>
              <c:y val="-4.7165913332435139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LID4096"/>
            </a:p>
          </c:txPr>
          <c:showLegendKey val="0"/>
          <c:showVal val="1"/>
          <c:showCatName val="0"/>
          <c:showSerName val="0"/>
          <c:showPercent val="0"/>
          <c:showBubbleSize val="0"/>
          <c:extLst>
            <c:ext xmlns:c15="http://schemas.microsoft.com/office/drawing/2012/chart" uri="{CE6537A1-D6FC-4f65-9D91-7224C49458BB}">
              <c15:layout>
                <c:manualLayout>
                  <c:w val="0.11932909249345416"/>
                  <c:h val="6.175500529919925E-2"/>
                </c:manualLayout>
              </c15:layout>
              <c15:xForSave val="1"/>
            </c:ext>
          </c:extLst>
        </c:dLbl>
      </c:pivotFmt>
      <c:pivotFmt>
        <c:idx val="35"/>
        <c:dLbl>
          <c:idx val="0"/>
          <c:layout>
            <c:manualLayout>
              <c:x val="-4.1290322580645161E-2"/>
              <c:y val="3.9033915708769081E-2"/>
            </c:manualLayout>
          </c:layout>
          <c:numFmt formatCode="#,##0" sourceLinked="0"/>
          <c:spPr>
            <a:solidFill>
              <a:schemeClr val="tx2">
                <a:lumMod val="50000"/>
                <a:lumOff val="50000"/>
              </a:schemeClr>
            </a:solid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LID4096"/>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delete val="1"/>
          <c:extLst>
            <c:ext xmlns:c15="http://schemas.microsoft.com/office/drawing/2012/chart" uri="{CE6537A1-D6FC-4f65-9D91-7224C49458BB}"/>
          </c:extLst>
        </c:dLbl>
      </c:pivotFmt>
      <c:pivotFmt>
        <c:idx val="37"/>
        <c:spPr>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layout>
            <c:manualLayout>
              <c:x val="-2.0645161290322601E-2"/>
              <c:y val="-4.7165981481429309E-2"/>
            </c:manualLayout>
          </c:layout>
          <c:numFmt formatCode="#,##0" sourceLinked="0"/>
          <c:spPr>
            <a:solidFill>
              <a:schemeClr val="tx2">
                <a:lumMod val="50000"/>
                <a:lumOff val="50000"/>
              </a:schemeClr>
            </a:solid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LID4096"/>
            </a:p>
          </c:txPr>
          <c:showLegendKey val="0"/>
          <c:showVal val="1"/>
          <c:showCatName val="0"/>
          <c:showSerName val="0"/>
          <c:showPercent val="0"/>
          <c:showBubbleSize val="0"/>
          <c:extLst>
            <c:ext xmlns:c15="http://schemas.microsoft.com/office/drawing/2012/chart" uri="{CE6537A1-D6FC-4f65-9D91-7224C49458BB}">
              <c15:layout>
                <c:manualLayout>
                  <c:w val="0.11932903225806452"/>
                  <c:h val="6.1755035541609667E-2"/>
                </c:manualLayout>
              </c15:layout>
            </c:ext>
          </c:extLst>
        </c:dLbl>
      </c:pivotFmt>
      <c:pivotFmt>
        <c:idx val="38"/>
        <c:dLbl>
          <c:idx val="0"/>
          <c:layout>
            <c:manualLayout>
              <c:x val="-2.0645100613648031E-2"/>
              <c:y val="-4.7165913332435139E-2"/>
            </c:manualLayout>
          </c:layout>
          <c:numFmt formatCode="#,##0" sourceLinked="0"/>
          <c:spPr>
            <a:solidFill>
              <a:schemeClr val="tx2">
                <a:lumMod val="50000"/>
                <a:lumOff val="50000"/>
              </a:schemeClr>
            </a:solid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LID4096"/>
            </a:p>
          </c:txPr>
          <c:showLegendKey val="0"/>
          <c:showVal val="1"/>
          <c:showCatName val="0"/>
          <c:showSerName val="0"/>
          <c:showPercent val="0"/>
          <c:showBubbleSize val="0"/>
          <c:extLst>
            <c:ext xmlns:c15="http://schemas.microsoft.com/office/drawing/2012/chart" uri="{CE6537A1-D6FC-4f65-9D91-7224C49458BB}">
              <c15:layout>
                <c:manualLayout>
                  <c:w val="0.11932909249345416"/>
                  <c:h val="6.175500529919925E-2"/>
                </c:manualLayout>
              </c15:layout>
            </c:ext>
          </c:extLst>
        </c:dLbl>
      </c:pivotFmt>
      <c:pivotFmt>
        <c:idx val="39"/>
        <c:dLbl>
          <c:idx val="0"/>
          <c:delete val="1"/>
          <c:extLst>
            <c:ext xmlns:c15="http://schemas.microsoft.com/office/drawing/2012/chart" uri="{CE6537A1-D6FC-4f65-9D91-7224C49458BB}">
              <c15:layout>
                <c:manualLayout>
                  <c:w val="0.11932903225806452"/>
                  <c:h val="6.1755035541609667E-2"/>
                </c:manualLayout>
              </c15:layout>
            </c:ext>
          </c:extLst>
        </c:dLbl>
      </c:pivotFmt>
      <c:pivotFmt>
        <c:idx val="40"/>
        <c:dLbl>
          <c:idx val="0"/>
          <c:delete val="1"/>
          <c:extLst>
            <c:ext xmlns:c15="http://schemas.microsoft.com/office/drawing/2012/chart" uri="{CE6537A1-D6FC-4f65-9D91-7224C49458BB}">
              <c15:layout>
                <c:manualLayout>
                  <c:w val="0.11932903225806452"/>
                  <c:h val="6.1755035541609667E-2"/>
                </c:manualLayout>
              </c15:layout>
            </c:ext>
          </c:extLst>
        </c:dLbl>
      </c:pivotFmt>
      <c:pivotFmt>
        <c:idx val="41"/>
        <c:dLbl>
          <c:idx val="0"/>
          <c:delete val="1"/>
          <c:extLst>
            <c:ext xmlns:c15="http://schemas.microsoft.com/office/drawing/2012/chart" uri="{CE6537A1-D6FC-4f65-9D91-7224C49458BB}">
              <c15:layout>
                <c:manualLayout>
                  <c:w val="0.11932903225806452"/>
                  <c:h val="6.1755035541609667E-2"/>
                </c:manualLayout>
              </c15:layout>
            </c:ext>
          </c:extLst>
        </c:dLbl>
      </c:pivotFmt>
      <c:pivotFmt>
        <c:idx val="42"/>
        <c:dLbl>
          <c:idx val="0"/>
          <c:delete val="1"/>
          <c:extLst>
            <c:ext xmlns:c15="http://schemas.microsoft.com/office/drawing/2012/chart" uri="{CE6537A1-D6FC-4f65-9D91-7224C49458BB}">
              <c15:layout>
                <c:manualLayout>
                  <c:w val="0.11932903225806452"/>
                  <c:h val="6.1755035541609667E-2"/>
                </c:manualLayout>
              </c15:layout>
            </c:ext>
          </c:extLst>
        </c:dLbl>
      </c:pivotFmt>
      <c:pivotFmt>
        <c:idx val="43"/>
        <c:dLbl>
          <c:idx val="0"/>
          <c:delete val="1"/>
          <c:extLst>
            <c:ext xmlns:c15="http://schemas.microsoft.com/office/drawing/2012/chart" uri="{CE6537A1-D6FC-4f65-9D91-7224C49458BB}">
              <c15:layout>
                <c:manualLayout>
                  <c:w val="0.11932903225806452"/>
                  <c:h val="6.1755035541609667E-2"/>
                </c:manualLayout>
              </c15:layout>
            </c:ext>
          </c:extLst>
        </c:dLbl>
      </c:pivotFmt>
      <c:pivotFmt>
        <c:idx val="44"/>
        <c:dLbl>
          <c:idx val="0"/>
          <c:layout>
            <c:manualLayout>
              <c:x val="-2.0645100613648031E-2"/>
              <c:y val="-4.7165913332435139E-2"/>
            </c:manualLayout>
          </c:layout>
          <c:numFmt formatCode="#,##0" sourceLinked="0"/>
          <c:spPr>
            <a:solidFill>
              <a:schemeClr val="tx2">
                <a:lumMod val="50000"/>
                <a:lumOff val="50000"/>
              </a:schemeClr>
            </a:solid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LID4096"/>
            </a:p>
          </c:txPr>
          <c:showLegendKey val="0"/>
          <c:showVal val="1"/>
          <c:showCatName val="0"/>
          <c:showSerName val="0"/>
          <c:showPercent val="0"/>
          <c:showBubbleSize val="0"/>
          <c:extLst>
            <c:ext xmlns:c15="http://schemas.microsoft.com/office/drawing/2012/chart" uri="{CE6537A1-D6FC-4f65-9D91-7224C49458BB}">
              <c15:layout>
                <c:manualLayout>
                  <c:w val="0.11932909249345416"/>
                  <c:h val="6.175500529919925E-2"/>
                </c:manualLayout>
              </c15:layout>
            </c:ext>
          </c:extLst>
        </c:dLbl>
      </c:pivotFmt>
      <c:pivotFmt>
        <c:idx val="45"/>
        <c:spPr>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
          <c:idx val="0"/>
          <c:numFmt formatCode="#,##0" sourceLinked="0"/>
          <c:spPr>
            <a:solidFill>
              <a:schemeClr val="tx2">
                <a:lumMod val="50000"/>
                <a:lumOff val="50000"/>
              </a:schemeClr>
            </a:solid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LID4096"/>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2.0645100613648031E-2"/>
              <c:y val="-4.7165913332435139E-2"/>
            </c:manualLayout>
          </c:layout>
          <c:numFmt formatCode="#,##0" sourceLinked="0"/>
          <c:spPr>
            <a:solidFill>
              <a:schemeClr val="tx2">
                <a:lumMod val="50000"/>
                <a:lumOff val="50000"/>
              </a:schemeClr>
            </a:solid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LID4096"/>
            </a:p>
          </c:txPr>
          <c:showLegendKey val="0"/>
          <c:showVal val="1"/>
          <c:showCatName val="0"/>
          <c:showSerName val="0"/>
          <c:showPercent val="0"/>
          <c:showBubbleSize val="0"/>
          <c:extLst>
            <c:ext xmlns:c15="http://schemas.microsoft.com/office/drawing/2012/chart" uri="{CE6537A1-D6FC-4f65-9D91-7224C49458BB}">
              <c15:layout>
                <c:manualLayout>
                  <c:w val="0.11932909249345416"/>
                  <c:h val="6.175500529919925E-2"/>
                </c:manualLayout>
              </c15:layout>
            </c:ext>
          </c:extLst>
        </c:dLbl>
      </c:pivotFmt>
      <c:pivotFmt>
        <c:idx val="47"/>
        <c:dLbl>
          <c:idx val="0"/>
          <c:delete val="1"/>
          <c:extLst>
            <c:ext xmlns:c15="http://schemas.microsoft.com/office/drawing/2012/chart" uri="{CE6537A1-D6FC-4f65-9D91-7224C49458BB}">
              <c15:layout>
                <c:manualLayout>
                  <c:w val="0.11932903225806452"/>
                  <c:h val="6.1755035541609667E-2"/>
                </c:manualLayout>
              </c15:layout>
            </c:ext>
          </c:extLst>
        </c:dLbl>
      </c:pivotFmt>
      <c:pivotFmt>
        <c:idx val="48"/>
        <c:dLbl>
          <c:idx val="0"/>
          <c:delete val="1"/>
          <c:extLst>
            <c:ext xmlns:c15="http://schemas.microsoft.com/office/drawing/2012/chart" uri="{CE6537A1-D6FC-4f65-9D91-7224C49458BB}">
              <c15:layout>
                <c:manualLayout>
                  <c:w val="0.11932903225806452"/>
                  <c:h val="6.1755035541609667E-2"/>
                </c:manualLayout>
              </c15:layout>
            </c:ext>
          </c:extLst>
        </c:dLbl>
      </c:pivotFmt>
      <c:pivotFmt>
        <c:idx val="49"/>
        <c:dLbl>
          <c:idx val="0"/>
          <c:delete val="1"/>
          <c:extLst>
            <c:ext xmlns:c15="http://schemas.microsoft.com/office/drawing/2012/chart" uri="{CE6537A1-D6FC-4f65-9D91-7224C49458BB}">
              <c15:layout>
                <c:manualLayout>
                  <c:w val="0.11932903225806452"/>
                  <c:h val="6.1755035541609667E-2"/>
                </c:manualLayout>
              </c15:layout>
            </c:ext>
          </c:extLst>
        </c:dLbl>
      </c:pivotFmt>
      <c:pivotFmt>
        <c:idx val="50"/>
        <c:dLbl>
          <c:idx val="0"/>
          <c:delete val="1"/>
          <c:extLst>
            <c:ext xmlns:c15="http://schemas.microsoft.com/office/drawing/2012/chart" uri="{CE6537A1-D6FC-4f65-9D91-7224C49458BB}">
              <c15:layout>
                <c:manualLayout>
                  <c:w val="0.11932903225806452"/>
                  <c:h val="6.1755035541609667E-2"/>
                </c:manualLayout>
              </c15:layout>
            </c:ext>
          </c:extLst>
        </c:dLbl>
      </c:pivotFmt>
      <c:pivotFmt>
        <c:idx val="51"/>
        <c:dLbl>
          <c:idx val="0"/>
          <c:delete val="1"/>
          <c:extLst>
            <c:ext xmlns:c15="http://schemas.microsoft.com/office/drawing/2012/chart" uri="{CE6537A1-D6FC-4f65-9D91-7224C49458BB}">
              <c15:layout>
                <c:manualLayout>
                  <c:w val="0.11932903225806452"/>
                  <c:h val="6.1755035541609667E-2"/>
                </c:manualLayout>
              </c15:layout>
            </c:ext>
          </c:extLst>
        </c:dLbl>
      </c:pivotFmt>
      <c:pivotFmt>
        <c:idx val="52"/>
        <c:dLbl>
          <c:idx val="0"/>
          <c:layout>
            <c:manualLayout>
              <c:x val="-2.0645100613648031E-2"/>
              <c:y val="-4.7165913332435139E-2"/>
            </c:manualLayout>
          </c:layout>
          <c:numFmt formatCode="#,##0" sourceLinked="0"/>
          <c:spPr>
            <a:solidFill>
              <a:schemeClr val="tx2">
                <a:lumMod val="50000"/>
                <a:lumOff val="50000"/>
              </a:schemeClr>
            </a:solid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LID4096"/>
            </a:p>
          </c:txPr>
          <c:showLegendKey val="0"/>
          <c:showVal val="1"/>
          <c:showCatName val="0"/>
          <c:showSerName val="0"/>
          <c:showPercent val="0"/>
          <c:showBubbleSize val="0"/>
          <c:extLst>
            <c:ext xmlns:c15="http://schemas.microsoft.com/office/drawing/2012/chart" uri="{CE6537A1-D6FC-4f65-9D91-7224C49458BB}">
              <c15:layout>
                <c:manualLayout>
                  <c:w val="0.11932909249345416"/>
                  <c:h val="6.175500529919925E-2"/>
                </c:manualLayout>
              </c15:layout>
            </c:ext>
          </c:extLst>
        </c:dLbl>
      </c:pivotFmt>
    </c:pivotFmts>
    <c:plotArea>
      <c:layout>
        <c:manualLayout>
          <c:layoutTarget val="inner"/>
          <c:xMode val="edge"/>
          <c:yMode val="edge"/>
          <c:x val="3.7849462365591398E-2"/>
          <c:y val="3.9326670076584858E-2"/>
          <c:w val="0.96215053763440861"/>
          <c:h val="0.80415296274847947"/>
        </c:manualLayout>
      </c:layout>
      <c:lineChart>
        <c:grouping val="standard"/>
        <c:varyColors val="0"/>
        <c:ser>
          <c:idx val="0"/>
          <c:order val="0"/>
          <c:tx>
            <c:strRef>
              <c:f>'pacientes atendidos'!$B$3:$B$4</c:f>
              <c:strCache>
                <c:ptCount val="1"/>
                <c:pt idx="0">
                  <c:v>Total Discharges</c:v>
                </c:pt>
              </c:strCache>
            </c:strRef>
          </c:tx>
          <c:spPr>
            <a:ln w="25400" cap="rnd">
              <a:solidFill>
                <a:schemeClr val="tx2">
                  <a:lumMod val="50000"/>
                  <a:lumOff val="50000"/>
                </a:schemeClr>
              </a:solidFill>
              <a:miter lim="800000"/>
            </a:ln>
            <a:effectLst/>
          </c:spPr>
          <c:marker>
            <c:symbol val="circle"/>
            <c:size val="5"/>
            <c:spPr>
              <a:solidFill>
                <a:schemeClr val="bg1"/>
              </a:solidFill>
              <a:ln w="9525">
                <a:solidFill>
                  <a:schemeClr val="accent1"/>
                </a:solidFill>
              </a:ln>
              <a:effectLst/>
            </c:spPr>
          </c:marker>
          <c:dLbls>
            <c:dLbl>
              <c:idx val="0"/>
              <c:layout>
                <c:manualLayout>
                  <c:x val="-2.0645100613648031E-2"/>
                  <c:y val="-4.7165913332435139E-2"/>
                </c:manualLayout>
              </c:layout>
              <c:showLegendKey val="0"/>
              <c:showVal val="1"/>
              <c:showCatName val="0"/>
              <c:showSerName val="0"/>
              <c:showPercent val="0"/>
              <c:showBubbleSize val="0"/>
              <c:extLst>
                <c:ext xmlns:c15="http://schemas.microsoft.com/office/drawing/2012/chart" uri="{CE6537A1-D6FC-4f65-9D91-7224C49458BB}">
                  <c15:layout>
                    <c:manualLayout>
                      <c:w val="0.11932909249345416"/>
                      <c:h val="6.175500529919925E-2"/>
                    </c:manualLayout>
                  </c15:layout>
                </c:ext>
                <c:ext xmlns:c16="http://schemas.microsoft.com/office/drawing/2014/chart" uri="{C3380CC4-5D6E-409C-BE32-E72D297353CC}">
                  <c16:uniqueId val="{00000000-EE83-4BDF-97BD-9F1525F6D6CF}"/>
                </c:ext>
              </c:extLst>
            </c:dLbl>
            <c:dLbl>
              <c:idx val="1"/>
              <c:delete val="1"/>
              <c:extLst>
                <c:ext xmlns:c15="http://schemas.microsoft.com/office/drawing/2012/chart" uri="{CE6537A1-D6FC-4f65-9D91-7224C49458BB}">
                  <c15:layout>
                    <c:manualLayout>
                      <c:w val="0.11932903225806452"/>
                      <c:h val="6.1755035541609667E-2"/>
                    </c:manualLayout>
                  </c15:layout>
                </c:ext>
                <c:ext xmlns:c16="http://schemas.microsoft.com/office/drawing/2014/chart" uri="{C3380CC4-5D6E-409C-BE32-E72D297353CC}">
                  <c16:uniqueId val="{00000001-EE83-4BDF-97BD-9F1525F6D6CF}"/>
                </c:ext>
              </c:extLst>
            </c:dLbl>
            <c:dLbl>
              <c:idx val="2"/>
              <c:delete val="1"/>
              <c:extLst>
                <c:ext xmlns:c15="http://schemas.microsoft.com/office/drawing/2012/chart" uri="{CE6537A1-D6FC-4f65-9D91-7224C49458BB}">
                  <c15:layout>
                    <c:manualLayout>
                      <c:w val="0.11932903225806452"/>
                      <c:h val="6.1755035541609667E-2"/>
                    </c:manualLayout>
                  </c15:layout>
                </c:ext>
                <c:ext xmlns:c16="http://schemas.microsoft.com/office/drawing/2014/chart" uri="{C3380CC4-5D6E-409C-BE32-E72D297353CC}">
                  <c16:uniqueId val="{00000002-EE83-4BDF-97BD-9F1525F6D6CF}"/>
                </c:ext>
              </c:extLst>
            </c:dLbl>
            <c:dLbl>
              <c:idx val="3"/>
              <c:delete val="1"/>
              <c:extLst>
                <c:ext xmlns:c15="http://schemas.microsoft.com/office/drawing/2012/chart" uri="{CE6537A1-D6FC-4f65-9D91-7224C49458BB}">
                  <c15:layout>
                    <c:manualLayout>
                      <c:w val="0.11932903225806452"/>
                      <c:h val="6.1755035541609667E-2"/>
                    </c:manualLayout>
                  </c15:layout>
                </c:ext>
                <c:ext xmlns:c16="http://schemas.microsoft.com/office/drawing/2014/chart" uri="{C3380CC4-5D6E-409C-BE32-E72D297353CC}">
                  <c16:uniqueId val="{00000003-EE83-4BDF-97BD-9F1525F6D6CF}"/>
                </c:ext>
              </c:extLst>
            </c:dLbl>
            <c:dLbl>
              <c:idx val="4"/>
              <c:delete val="1"/>
              <c:extLst>
                <c:ext xmlns:c15="http://schemas.microsoft.com/office/drawing/2012/chart" uri="{CE6537A1-D6FC-4f65-9D91-7224C49458BB}">
                  <c15:layout>
                    <c:manualLayout>
                      <c:w val="0.11932903225806452"/>
                      <c:h val="6.1755035541609667E-2"/>
                    </c:manualLayout>
                  </c15:layout>
                </c:ext>
                <c:ext xmlns:c16="http://schemas.microsoft.com/office/drawing/2014/chart" uri="{C3380CC4-5D6E-409C-BE32-E72D297353CC}">
                  <c16:uniqueId val="{00000004-EE83-4BDF-97BD-9F1525F6D6CF}"/>
                </c:ext>
              </c:extLst>
            </c:dLbl>
            <c:dLbl>
              <c:idx val="5"/>
              <c:delete val="1"/>
              <c:extLst>
                <c:ext xmlns:c15="http://schemas.microsoft.com/office/drawing/2012/chart" uri="{CE6537A1-D6FC-4f65-9D91-7224C49458BB}">
                  <c15:layout>
                    <c:manualLayout>
                      <c:w val="0.11932903225806452"/>
                      <c:h val="6.1755035541609667E-2"/>
                    </c:manualLayout>
                  </c15:layout>
                </c:ext>
                <c:ext xmlns:c16="http://schemas.microsoft.com/office/drawing/2014/chart" uri="{C3380CC4-5D6E-409C-BE32-E72D297353CC}">
                  <c16:uniqueId val="{00000005-EE83-4BDF-97BD-9F1525F6D6CF}"/>
                </c:ext>
              </c:extLst>
            </c:dLbl>
            <c:dLbl>
              <c:idx val="6"/>
              <c:layout>
                <c:manualLayout>
                  <c:x val="-2.0645100613648031E-2"/>
                  <c:y val="-4.7165913332435139E-2"/>
                </c:manualLayout>
              </c:layout>
              <c:showLegendKey val="0"/>
              <c:showVal val="1"/>
              <c:showCatName val="0"/>
              <c:showSerName val="0"/>
              <c:showPercent val="0"/>
              <c:showBubbleSize val="0"/>
              <c:extLst>
                <c:ext xmlns:c15="http://schemas.microsoft.com/office/drawing/2012/chart" uri="{CE6537A1-D6FC-4f65-9D91-7224C49458BB}">
                  <c15:layout>
                    <c:manualLayout>
                      <c:w val="0.11932909249345416"/>
                      <c:h val="6.175500529919925E-2"/>
                    </c:manualLayout>
                  </c15:layout>
                </c:ext>
                <c:ext xmlns:c16="http://schemas.microsoft.com/office/drawing/2014/chart" uri="{C3380CC4-5D6E-409C-BE32-E72D297353CC}">
                  <c16:uniqueId val="{00000006-EE83-4BDF-97BD-9F1525F6D6CF}"/>
                </c:ext>
              </c:extLst>
            </c:dLbl>
            <c:numFmt formatCode="#,##0" sourceLinked="0"/>
            <c:spPr>
              <a:solidFill>
                <a:schemeClr val="tx2">
                  <a:lumMod val="50000"/>
                  <a:lumOff val="50000"/>
                </a:schemeClr>
              </a:solid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Poppins" panose="00000500000000000000" pitchFamily="2" charset="0"/>
                    <a:ea typeface="+mn-ea"/>
                    <a:cs typeface="Poppins" panose="00000500000000000000" pitchFamily="2" charset="0"/>
                  </a:defRPr>
                </a:pPr>
                <a:endParaRPr lang="LID4096"/>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trendline>
            <c:spPr>
              <a:ln>
                <a:solidFill>
                  <a:schemeClr val="accent1">
                    <a:lumMod val="60000"/>
                    <a:lumOff val="40000"/>
                  </a:schemeClr>
                </a:solidFill>
                <a:prstDash val="sysDash"/>
              </a:ln>
            </c:spPr>
            <c:trendlineType val="linear"/>
            <c:dispRSqr val="0"/>
            <c:dispEq val="0"/>
          </c:trendline>
          <c:cat>
            <c:strRef>
              <c:f>'pacientes atendidos'!$A$5:$A$12</c:f>
              <c:strCache>
                <c:ptCount val="7"/>
                <c:pt idx="0">
                  <c:v>2016</c:v>
                </c:pt>
                <c:pt idx="1">
                  <c:v>2018</c:v>
                </c:pt>
                <c:pt idx="2">
                  <c:v>2019</c:v>
                </c:pt>
                <c:pt idx="3">
                  <c:v>2020</c:v>
                </c:pt>
                <c:pt idx="4">
                  <c:v>2021</c:v>
                </c:pt>
                <c:pt idx="5">
                  <c:v>2022</c:v>
                </c:pt>
                <c:pt idx="6">
                  <c:v>2023</c:v>
                </c:pt>
              </c:strCache>
            </c:strRef>
          </c:cat>
          <c:val>
            <c:numRef>
              <c:f>'pacientes atendidos'!$B$5:$B$12</c:f>
              <c:numCache>
                <c:formatCode>General</c:formatCode>
                <c:ptCount val="7"/>
                <c:pt idx="0">
                  <c:v>334770</c:v>
                </c:pt>
                <c:pt idx="1">
                  <c:v>295657</c:v>
                </c:pt>
                <c:pt idx="2">
                  <c:v>296319</c:v>
                </c:pt>
                <c:pt idx="3">
                  <c:v>249408</c:v>
                </c:pt>
                <c:pt idx="4">
                  <c:v>257528</c:v>
                </c:pt>
                <c:pt idx="5">
                  <c:v>274886</c:v>
                </c:pt>
                <c:pt idx="6">
                  <c:v>287130</c:v>
                </c:pt>
              </c:numCache>
            </c:numRef>
          </c:val>
          <c:smooth val="0"/>
          <c:extLst>
            <c:ext xmlns:c16="http://schemas.microsoft.com/office/drawing/2014/chart" uri="{C3380CC4-5D6E-409C-BE32-E72D297353CC}">
              <c16:uniqueId val="{00000008-EE83-4BDF-97BD-9F1525F6D6CF}"/>
            </c:ext>
          </c:extLst>
        </c:ser>
        <c:dLbls>
          <c:showLegendKey val="0"/>
          <c:showVal val="0"/>
          <c:showCatName val="0"/>
          <c:showSerName val="0"/>
          <c:showPercent val="0"/>
          <c:showBubbleSize val="0"/>
        </c:dLbls>
        <c:marker val="1"/>
        <c:smooth val="0"/>
        <c:axId val="693574776"/>
        <c:axId val="693575856"/>
      </c:lineChart>
      <c:catAx>
        <c:axId val="693574776"/>
        <c:scaling>
          <c:orientation val="minMax"/>
        </c:scaling>
        <c:delete val="0"/>
        <c:axPos val="b"/>
        <c:numFmt formatCode="#,##0.00" sourceLinked="0"/>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LID4096"/>
          </a:p>
        </c:txPr>
        <c:crossAx val="693575856"/>
        <c:crosses val="autoZero"/>
        <c:auto val="1"/>
        <c:lblAlgn val="ctr"/>
        <c:lblOffset val="100"/>
        <c:noMultiLvlLbl val="0"/>
      </c:catAx>
      <c:valAx>
        <c:axId val="693575856"/>
        <c:scaling>
          <c:orientation val="minMax"/>
        </c:scaling>
        <c:delete val="1"/>
        <c:axPos val="l"/>
        <c:numFmt formatCode="#,##0" sourceLinked="0"/>
        <c:majorTickMark val="out"/>
        <c:minorTickMark val="none"/>
        <c:tickLblPos val="nextTo"/>
        <c:crossAx val="693574776"/>
        <c:crosses val="autoZero"/>
        <c:crossBetween val="between"/>
      </c:valAx>
    </c:plotArea>
    <c:plotVisOnly val="1"/>
    <c:dispBlanksAs val="zero"/>
    <c:showDLblsOverMax val="0"/>
    <c:extLst/>
  </c:chart>
  <c:txPr>
    <a:bodyPr/>
    <a:lstStyle/>
    <a:p>
      <a:pPr>
        <a:defRPr/>
      </a:pPr>
      <a:endParaRPr lang="LID4096"/>
    </a:p>
  </c:txPr>
  <c:externalData r:id="rId1">
    <c:autoUpdate val="0"/>
  </c:externalData>
  <c:extLst>
    <c:ext xmlns:c14="http://schemas.microsoft.com/office/drawing/2007/8/2/chart" uri="{781A3756-C4B2-4CAC-9D66-4F8BD8637D16}">
      <c14:pivotOptions>
        <c14:dropZoneFilter val="1"/>
        <c14:dropZonesVisible val="1"/>
      </c14:pivotOptions>
    </c:ext>
    <c:ext xmlns:c16="http://schemas.microsoft.com/office/drawing/2014/chart" uri="{E28EC0CA-F0BB-4C9C-879D-F8772B89E7AC}">
      <c16:pivotOptions16>
        <c16:showExpandCollapseFieldButtons val="1"/>
      </c16:pivotOptions16>
    </c:ext>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Sheet1!$F$1</c:f>
              <c:strCache>
                <c:ptCount val="1"/>
                <c:pt idx="0">
                  <c:v>US - Altas por cada 100,000 habitantes</c:v>
                </c:pt>
              </c:strCache>
            </c:strRef>
          </c:tx>
          <c:spPr>
            <a:ln w="28575" cap="rnd">
              <a:solidFill>
                <a:srgbClr val="FF0000"/>
              </a:solidFill>
              <a:round/>
            </a:ln>
            <a:effectLst/>
          </c:spPr>
          <c:marker>
            <c:symbol val="none"/>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Sheet1!$A$2:$A$11</c:f>
              <c:numCache>
                <c:formatCode>General</c:formatCode>
                <c:ptCount val="8"/>
                <c:pt idx="0">
                  <c:v>2016</c:v>
                </c:pt>
                <c:pt idx="1">
                  <c:v>2017</c:v>
                </c:pt>
                <c:pt idx="2">
                  <c:v>2018</c:v>
                </c:pt>
                <c:pt idx="3">
                  <c:v>2019</c:v>
                </c:pt>
                <c:pt idx="4">
                  <c:v>2020</c:v>
                </c:pt>
                <c:pt idx="5">
                  <c:v>2021</c:v>
                </c:pt>
                <c:pt idx="6">
                  <c:v>2022</c:v>
                </c:pt>
                <c:pt idx="7">
                  <c:v>2023</c:v>
                </c:pt>
              </c:numCache>
            </c:numRef>
          </c:cat>
          <c:val>
            <c:numRef>
              <c:f>Sheet1!$F$2:$F$11</c:f>
              <c:numCache>
                <c:formatCode>0</c:formatCode>
                <c:ptCount val="8"/>
                <c:pt idx="0">
                  <c:v>10480.545150809854</c:v>
                </c:pt>
                <c:pt idx="1">
                  <c:v>10438.908709437126</c:v>
                </c:pt>
                <c:pt idx="2">
                  <c:v>10431.97392594311</c:v>
                </c:pt>
                <c:pt idx="3">
                  <c:v>10409.562220772088</c:v>
                </c:pt>
                <c:pt idx="4">
                  <c:v>9638.3077443447073</c:v>
                </c:pt>
                <c:pt idx="5">
                  <c:v>9621.4368120282652</c:v>
                </c:pt>
                <c:pt idx="6">
                  <c:v>9348.2594420000005</c:v>
                </c:pt>
                <c:pt idx="7">
                  <c:v>9494.1212300000007</c:v>
                </c:pt>
              </c:numCache>
            </c:numRef>
          </c:val>
          <c:smooth val="0"/>
          <c:extLst>
            <c:ext xmlns:c16="http://schemas.microsoft.com/office/drawing/2014/chart" uri="{C3380CC4-5D6E-409C-BE32-E72D297353CC}">
              <c16:uniqueId val="{00000000-4C3C-4E9A-A70E-1EAECF668F4F}"/>
            </c:ext>
          </c:extLst>
        </c:ser>
        <c:ser>
          <c:idx val="1"/>
          <c:order val="1"/>
          <c:tx>
            <c:strRef>
              <c:f>Sheet1!$L$1</c:f>
              <c:strCache>
                <c:ptCount val="1"/>
                <c:pt idx="0">
                  <c:v>PR - Altas por cada 100,000 habitantes</c:v>
                </c:pt>
              </c:strCache>
            </c:strRef>
          </c:tx>
          <c:spPr>
            <a:ln w="28575" cap="rnd">
              <a:solidFill>
                <a:srgbClr val="122157"/>
              </a:solidFill>
              <a:round/>
            </a:ln>
            <a:effectLst/>
          </c:spPr>
          <c:marker>
            <c:symbol val="none"/>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Poppins" panose="00000500000000000000" pitchFamily="2" charset="0"/>
                    <a:ea typeface="+mn-ea"/>
                    <a:cs typeface="Poppins" panose="00000500000000000000" pitchFamily="2"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Sheet1!$A$2:$A$11</c:f>
              <c:numCache>
                <c:formatCode>General</c:formatCode>
                <c:ptCount val="8"/>
                <c:pt idx="0">
                  <c:v>2016</c:v>
                </c:pt>
                <c:pt idx="1">
                  <c:v>2017</c:v>
                </c:pt>
                <c:pt idx="2">
                  <c:v>2018</c:v>
                </c:pt>
                <c:pt idx="3">
                  <c:v>2019</c:v>
                </c:pt>
                <c:pt idx="4">
                  <c:v>2020</c:v>
                </c:pt>
                <c:pt idx="5">
                  <c:v>2021</c:v>
                </c:pt>
                <c:pt idx="6">
                  <c:v>2022</c:v>
                </c:pt>
                <c:pt idx="7">
                  <c:v>2023</c:v>
                </c:pt>
              </c:numCache>
            </c:numRef>
          </c:cat>
          <c:val>
            <c:numRef>
              <c:f>Sheet1!$L$2:$L$11</c:f>
              <c:numCache>
                <c:formatCode>0</c:formatCode>
                <c:ptCount val="8"/>
                <c:pt idx="0">
                  <c:v>9177.0379258709381</c:v>
                </c:pt>
                <c:pt idx="1">
                  <c:v>8270.6537167869137</c:v>
                </c:pt>
                <c:pt idx="2">
                  <c:v>8409.2080702887743</c:v>
                </c:pt>
                <c:pt idx="3">
                  <c:v>8602.0031050659818</c:v>
                </c:pt>
                <c:pt idx="4">
                  <c:v>7411.6234488855198</c:v>
                </c:pt>
                <c:pt idx="5">
                  <c:v>7567.1780710385183</c:v>
                </c:pt>
                <c:pt idx="6">
                  <c:v>8400.1806635044431</c:v>
                </c:pt>
                <c:pt idx="7">
                  <c:v>8821.5098229276919</c:v>
                </c:pt>
              </c:numCache>
            </c:numRef>
          </c:val>
          <c:smooth val="0"/>
          <c:extLst>
            <c:ext xmlns:c16="http://schemas.microsoft.com/office/drawing/2014/chart" uri="{C3380CC4-5D6E-409C-BE32-E72D297353CC}">
              <c16:uniqueId val="{00000001-4C3C-4E9A-A70E-1EAECF668F4F}"/>
            </c:ext>
          </c:extLst>
        </c:ser>
        <c:dLbls>
          <c:dLblPos val="t"/>
          <c:showLegendKey val="0"/>
          <c:showVal val="1"/>
          <c:showCatName val="0"/>
          <c:showSerName val="0"/>
          <c:showPercent val="0"/>
          <c:showBubbleSize val="0"/>
        </c:dLbls>
        <c:smooth val="0"/>
        <c:axId val="939067056"/>
        <c:axId val="533343487"/>
      </c:lineChart>
      <c:catAx>
        <c:axId val="93906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US"/>
          </a:p>
        </c:txPr>
        <c:crossAx val="533343487"/>
        <c:crosses val="autoZero"/>
        <c:auto val="1"/>
        <c:lblAlgn val="ctr"/>
        <c:lblOffset val="100"/>
        <c:noMultiLvlLbl val="0"/>
      </c:catAx>
      <c:valAx>
        <c:axId val="53334348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US"/>
          </a:p>
        </c:txPr>
        <c:crossAx val="939067056"/>
        <c:crosses val="autoZero"/>
        <c:crossBetween val="between"/>
      </c:valAx>
      <c:spPr>
        <a:noFill/>
        <a:ln w="25400">
          <a:noFill/>
        </a:ln>
        <a:effectLst/>
      </c:spPr>
    </c:plotArea>
    <c:legend>
      <c:legendPos val="t"/>
      <c:overlay val="0"/>
      <c:spPr>
        <a:noFill/>
        <a:ln>
          <a:noFill/>
        </a:ln>
        <a:effectLst/>
      </c:spPr>
      <c:txPr>
        <a:bodyPr rot="0" spcFirstLastPara="1" vertOverflow="ellipsis" vert="horz" wrap="square" anchor="ctr" anchorCtr="1"/>
        <a:lstStyle/>
        <a:p>
          <a:pPr algn="just">
            <a:defRPr sz="900" b="0"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'[Chart in Microsoft PowerPoint]Sheet1'!$A$4</c:f>
              <c:strCache>
                <c:ptCount val="1"/>
                <c:pt idx="0">
                  <c:v>PR</c:v>
                </c:pt>
              </c:strCache>
            </c:strRef>
          </c:tx>
          <c:spPr>
            <a:ln w="28575" cap="rnd">
              <a:solidFill>
                <a:srgbClr val="122157"/>
              </a:solidFill>
              <a:round/>
            </a:ln>
            <a:effectLst/>
          </c:spPr>
          <c:marker>
            <c:symbol val="none"/>
          </c:marker>
          <c:dLbls>
            <c:dLbl>
              <c:idx val="8"/>
              <c:layout>
                <c:manualLayout>
                  <c:x val="-3.3247305447340711E-2"/>
                  <c:y val="3.01633816674938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5C7-4FCB-AD68-DCFE0BCC50BE}"/>
                </c:ext>
              </c:extLst>
            </c:dLbl>
            <c:dLbl>
              <c:idx val="9"/>
              <c:layout>
                <c:manualLayout>
                  <c:x val="-3.2974534101510453E-2"/>
                  <c:y val="6.277244292964941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5C7-4FCB-AD68-DCFE0BCC50BE}"/>
                </c:ext>
              </c:extLst>
            </c:dLbl>
            <c:dLbl>
              <c:idx val="10"/>
              <c:layout>
                <c:manualLayout>
                  <c:x val="-3.734967360080152E-2"/>
                  <c:y val="5.29897245510027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5C7-4FCB-AD68-DCFE0BCC50BE}"/>
                </c:ext>
              </c:extLst>
            </c:dLbl>
            <c:dLbl>
              <c:idx val="11"/>
              <c:layout>
                <c:manualLayout>
                  <c:x val="-2.333796296125874E-2"/>
                  <c:y val="5.29897245510027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5C7-4FCB-AD68-DCFE0BCC50BE}"/>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122157"/>
                    </a:solidFill>
                    <a:latin typeface="Poppins" panose="00000500000000000000" pitchFamily="2" charset="0"/>
                    <a:ea typeface="+mn-ea"/>
                    <a:cs typeface="Poppins" panose="00000500000000000000" pitchFamily="2" charset="0"/>
                  </a:defRPr>
                </a:pPr>
                <a:endParaRPr lang="LID4096"/>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 in Microsoft PowerPoint]Sheet1'!$B$3:$M$3</c:f>
              <c:strCache>
                <c:ptCount val="12"/>
                <c:pt idx="1">
                  <c:v>2014*</c:v>
                </c:pt>
                <c:pt idx="2">
                  <c:v>2015</c:v>
                </c:pt>
                <c:pt idx="3">
                  <c:v>2016</c:v>
                </c:pt>
                <c:pt idx="4">
                  <c:v>2017</c:v>
                </c:pt>
                <c:pt idx="5">
                  <c:v>2018</c:v>
                </c:pt>
                <c:pt idx="6">
                  <c:v>2019</c:v>
                </c:pt>
                <c:pt idx="7">
                  <c:v>2020</c:v>
                </c:pt>
                <c:pt idx="8">
                  <c:v>2021</c:v>
                </c:pt>
                <c:pt idx="9">
                  <c:v>2022</c:v>
                </c:pt>
                <c:pt idx="10">
                  <c:v>2023</c:v>
                </c:pt>
                <c:pt idx="11">
                  <c:v>2024</c:v>
                </c:pt>
              </c:strCache>
            </c:strRef>
          </c:cat>
          <c:val>
            <c:numRef>
              <c:f>'[Chart in Microsoft PowerPoint]Sheet1'!$B$4:$M$4</c:f>
              <c:numCache>
                <c:formatCode>0%</c:formatCode>
                <c:ptCount val="12"/>
                <c:pt idx="1">
                  <c:v>0.73</c:v>
                </c:pt>
                <c:pt idx="2">
                  <c:v>0.74</c:v>
                </c:pt>
                <c:pt idx="3">
                  <c:v>0.68</c:v>
                </c:pt>
                <c:pt idx="4">
                  <c:v>0.62</c:v>
                </c:pt>
                <c:pt idx="5">
                  <c:v>0.61</c:v>
                </c:pt>
                <c:pt idx="6">
                  <c:v>0.59</c:v>
                </c:pt>
                <c:pt idx="7">
                  <c:v>0.59</c:v>
                </c:pt>
                <c:pt idx="8">
                  <c:v>0.5</c:v>
                </c:pt>
                <c:pt idx="9">
                  <c:v>0.53</c:v>
                </c:pt>
                <c:pt idx="10">
                  <c:v>0.56999999999999995</c:v>
                </c:pt>
                <c:pt idx="11">
                  <c:v>0.59</c:v>
                </c:pt>
              </c:numCache>
            </c:numRef>
          </c:val>
          <c:smooth val="0"/>
          <c:extLst>
            <c:ext xmlns:c16="http://schemas.microsoft.com/office/drawing/2014/chart" uri="{C3380CC4-5D6E-409C-BE32-E72D297353CC}">
              <c16:uniqueId val="{00000000-B5C7-4FCB-AD68-DCFE0BCC50BE}"/>
            </c:ext>
          </c:extLst>
        </c:ser>
        <c:ser>
          <c:idx val="1"/>
          <c:order val="1"/>
          <c:tx>
            <c:strRef>
              <c:f>'[Chart in Microsoft PowerPoint]Sheet1'!$A$5</c:f>
              <c:strCache>
                <c:ptCount val="1"/>
                <c:pt idx="0">
                  <c:v>US</c:v>
                </c:pt>
              </c:strCache>
            </c:strRef>
          </c:tx>
          <c:spPr>
            <a:ln w="28575" cap="rnd">
              <a:solidFill>
                <a:srgbClr val="FF0000"/>
              </a:solidFill>
              <a:round/>
            </a:ln>
            <a:effectLst/>
          </c:spPr>
          <c:marker>
            <c:symbol val="none"/>
          </c:marker>
          <c:dLbls>
            <c:dLbl>
              <c:idx val="8"/>
              <c:layout>
                <c:manualLayout>
                  <c:x val="-2.6639318363671439E-2"/>
                  <c:y val="-4.788345367446351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5C7-4FCB-AD68-DCFE0BCC50BE}"/>
                </c:ext>
              </c:extLst>
            </c:dLbl>
            <c:dLbl>
              <c:idx val="9"/>
              <c:layout>
                <c:manualLayout>
                  <c:x val="-3.0003375591418708E-2"/>
                  <c:y val="-4.136164142203240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5C7-4FCB-AD68-DCFE0BCC50BE}"/>
                </c:ext>
              </c:extLst>
            </c:dLbl>
            <c:dLbl>
              <c:idx val="10"/>
              <c:layout>
                <c:manualLayout>
                  <c:x val="-2.6265561494845987E-2"/>
                  <c:y val="-3.810073529581685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5C7-4FCB-AD68-DCFE0BCC50BE}"/>
                </c:ext>
              </c:extLst>
            </c:dLbl>
            <c:dLbl>
              <c:idx val="11"/>
              <c:layout>
                <c:manualLayout>
                  <c:x val="-2.8543318801479877E-2"/>
                  <c:y val="-3.81007352958168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5C7-4FCB-AD68-DCFE0BCC50BE}"/>
                </c:ext>
              </c:extLst>
            </c:dLbl>
            <c:numFmt formatCode="0.0%" sourceLinked="0"/>
            <c:spPr>
              <a:noFill/>
              <a:ln>
                <a:noFill/>
              </a:ln>
              <a:effectLst/>
            </c:spPr>
            <c:txPr>
              <a:bodyPr rot="0" spcFirstLastPara="1" vertOverflow="overflow" horzOverflow="overflow" vert="horz" wrap="square" lIns="0" tIns="0" rIns="0" bIns="0" anchor="t" anchorCtr="0">
                <a:spAutoFit/>
              </a:bodyPr>
              <a:lstStyle/>
              <a:p>
                <a:pPr>
                  <a:defRPr sz="900" b="0" i="0" u="none" strike="noStrike" kern="1200" baseline="0">
                    <a:solidFill>
                      <a:srgbClr val="FF0000"/>
                    </a:solidFill>
                    <a:latin typeface="Poppins" panose="00000500000000000000" pitchFamily="2" charset="0"/>
                    <a:ea typeface="+mn-ea"/>
                    <a:cs typeface="Poppins" panose="00000500000000000000" pitchFamily="2" charset="0"/>
                  </a:defRPr>
                </a:pPr>
                <a:endParaRPr lang="LID4096"/>
              </a:p>
            </c:txPr>
            <c:dLblPos val="b"/>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'[Chart in Microsoft PowerPoint]Sheet1'!$B$3:$M$3</c:f>
              <c:strCache>
                <c:ptCount val="12"/>
                <c:pt idx="1">
                  <c:v>2014*</c:v>
                </c:pt>
                <c:pt idx="2">
                  <c:v>2015</c:v>
                </c:pt>
                <c:pt idx="3">
                  <c:v>2016</c:v>
                </c:pt>
                <c:pt idx="4">
                  <c:v>2017</c:v>
                </c:pt>
                <c:pt idx="5">
                  <c:v>2018</c:v>
                </c:pt>
                <c:pt idx="6">
                  <c:v>2019</c:v>
                </c:pt>
                <c:pt idx="7">
                  <c:v>2020</c:v>
                </c:pt>
                <c:pt idx="8">
                  <c:v>2021</c:v>
                </c:pt>
                <c:pt idx="9">
                  <c:v>2022</c:v>
                </c:pt>
                <c:pt idx="10">
                  <c:v>2023</c:v>
                </c:pt>
                <c:pt idx="11">
                  <c:v>2024</c:v>
                </c:pt>
              </c:strCache>
            </c:strRef>
          </c:cat>
          <c:val>
            <c:numRef>
              <c:f>'[Chart in Microsoft PowerPoint]Sheet1'!$B$5:$M$5</c:f>
              <c:numCache>
                <c:formatCode>0.00%</c:formatCode>
                <c:ptCount val="12"/>
                <c:pt idx="1">
                  <c:v>0.58548909288166939</c:v>
                </c:pt>
                <c:pt idx="2">
                  <c:v>0.57516607388330176</c:v>
                </c:pt>
                <c:pt idx="3">
                  <c:v>0.57873372784218446</c:v>
                </c:pt>
                <c:pt idx="4">
                  <c:v>0.57935295376361029</c:v>
                </c:pt>
                <c:pt idx="5">
                  <c:v>0.58259217383615769</c:v>
                </c:pt>
                <c:pt idx="6">
                  <c:v>0.58620608414440312</c:v>
                </c:pt>
                <c:pt idx="7">
                  <c:v>0.56859326082289885</c:v>
                </c:pt>
                <c:pt idx="8">
                  <c:v>0.61023726953885948</c:v>
                </c:pt>
                <c:pt idx="9">
                  <c:v>0.62457355623134159</c:v>
                </c:pt>
                <c:pt idx="10">
                  <c:v>0.62071028050245158</c:v>
                </c:pt>
                <c:pt idx="11">
                  <c:v>0.63514940266582653</c:v>
                </c:pt>
              </c:numCache>
            </c:numRef>
          </c:val>
          <c:smooth val="0"/>
          <c:extLst>
            <c:ext xmlns:c16="http://schemas.microsoft.com/office/drawing/2014/chart" uri="{C3380CC4-5D6E-409C-BE32-E72D297353CC}">
              <c16:uniqueId val="{00000001-B5C7-4FCB-AD68-DCFE0BCC50BE}"/>
            </c:ext>
          </c:extLst>
        </c:ser>
        <c:dLbls>
          <c:showLegendKey val="0"/>
          <c:showVal val="0"/>
          <c:showCatName val="0"/>
          <c:showSerName val="0"/>
          <c:showPercent val="0"/>
          <c:showBubbleSize val="0"/>
        </c:dLbls>
        <c:smooth val="0"/>
        <c:axId val="545402720"/>
        <c:axId val="545404880"/>
      </c:lineChart>
      <c:catAx>
        <c:axId val="545402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LID4096"/>
          </a:p>
        </c:txPr>
        <c:crossAx val="545404880"/>
        <c:crosses val="autoZero"/>
        <c:auto val="1"/>
        <c:lblAlgn val="ctr"/>
        <c:lblOffset val="100"/>
        <c:noMultiLvlLbl val="0"/>
      </c:catAx>
      <c:valAx>
        <c:axId val="545404880"/>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54540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LID4096"/>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ID4096"/>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latin typeface="+mj-lt"/>
              </a:rPr>
              <a:t>Camas </a:t>
            </a:r>
            <a:r>
              <a:rPr lang="en-US" b="1" err="1">
                <a:latin typeface="+mj-lt"/>
              </a:rPr>
              <a:t>por</a:t>
            </a:r>
            <a:r>
              <a:rPr lang="en-US" b="1">
                <a:latin typeface="+mj-lt"/>
              </a:rPr>
              <a:t> </a:t>
            </a:r>
            <a:r>
              <a:rPr lang="en-US" b="1" err="1">
                <a:latin typeface="+mj-lt"/>
              </a:rPr>
              <a:t>cada</a:t>
            </a:r>
            <a:r>
              <a:rPr lang="en-US" b="1">
                <a:latin typeface="+mj-lt"/>
              </a:rPr>
              <a:t> 100,000 </a:t>
            </a:r>
            <a:r>
              <a:rPr lang="en-US" b="1" err="1">
                <a:latin typeface="+mj-lt"/>
              </a:rPr>
              <a:t>habitantes</a:t>
            </a:r>
            <a:endParaRPr lang="en-US" b="1">
              <a:latin typeface="+mj-l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
          <c:y val="0.21467443892868157"/>
          <c:w val="1"/>
          <c:h val="0.53824903556592962"/>
        </c:manualLayout>
      </c:layout>
      <c:barChart>
        <c:barDir val="col"/>
        <c:grouping val="clustered"/>
        <c:varyColors val="0"/>
        <c:ser>
          <c:idx val="0"/>
          <c:order val="0"/>
          <c:tx>
            <c:strRef>
              <c:f>'Camas x Pop'!$A$9</c:f>
              <c:strCache>
                <c:ptCount val="1"/>
                <c:pt idx="0">
                  <c:v>Camas x 100,000 Habitantes</c:v>
                </c:pt>
              </c:strCache>
            </c:strRef>
          </c:tx>
          <c:spPr>
            <a:solidFill>
              <a:schemeClr val="accent1"/>
            </a:solidFill>
            <a:ln>
              <a:noFill/>
            </a:ln>
            <a:effectLst/>
          </c:spPr>
          <c:invertIfNegative val="0"/>
          <c:dPt>
            <c:idx val="0"/>
            <c:invertIfNegative val="0"/>
            <c:bubble3D val="0"/>
            <c:spPr>
              <a:solidFill>
                <a:srgbClr val="0F6FC6"/>
              </a:solidFill>
              <a:ln>
                <a:noFill/>
              </a:ln>
              <a:effectLst/>
            </c:spPr>
            <c:extLst>
              <c:ext xmlns:c16="http://schemas.microsoft.com/office/drawing/2014/chart" uri="{C3380CC4-5D6E-409C-BE32-E72D297353CC}">
                <c16:uniqueId val="{00000001-180A-4D37-ADF3-5309D0908A69}"/>
              </c:ext>
            </c:extLst>
          </c:dPt>
          <c:dPt>
            <c:idx val="1"/>
            <c:invertIfNegative val="0"/>
            <c:bubble3D val="0"/>
            <c:spPr>
              <a:solidFill>
                <a:srgbClr val="0BD0D9"/>
              </a:solidFill>
              <a:ln>
                <a:noFill/>
              </a:ln>
              <a:effectLst/>
            </c:spPr>
            <c:extLst>
              <c:ext xmlns:c16="http://schemas.microsoft.com/office/drawing/2014/chart" uri="{C3380CC4-5D6E-409C-BE32-E72D297353CC}">
                <c16:uniqueId val="{00000003-180A-4D37-ADF3-5309D0908A69}"/>
              </c:ext>
            </c:extLst>
          </c:dPt>
          <c:dLbls>
            <c:dLbl>
              <c:idx val="0"/>
              <c:layout>
                <c:manualLayout>
                  <c:x val="-3.5714290735980466E-3"/>
                  <c:y val="-5.1637846184854778E-2"/>
                </c:manualLayout>
              </c:layout>
              <c:spPr>
                <a:solidFill>
                  <a:srgbClr val="0F6FC6"/>
                </a:solidFill>
                <a:ln>
                  <a:noFill/>
                </a:ln>
                <a:effectLst/>
              </c:spPr>
              <c:txPr>
                <a:bodyPr rot="0" spcFirstLastPara="1" vertOverflow="clip" horzOverflow="clip" vert="horz" wrap="square" lIns="36576" tIns="18288" rIns="36576" bIns="18288" anchor="ctr" anchorCtr="1">
                  <a:spAutoFit/>
                </a:bodyPr>
                <a:lstStyle/>
                <a:p>
                  <a:pPr>
                    <a:defRPr sz="14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oundRect">
                      <a:avLst/>
                    </a:prstGeom>
                    <a:noFill/>
                    <a:ln>
                      <a:noFill/>
                    </a:ln>
                  </c15:spPr>
                  <c15:layout>
                    <c:manualLayout>
                      <c:w val="0.13137051903409999"/>
                      <c:h val="6.7845101563627677E-2"/>
                    </c:manualLayout>
                  </c15:layout>
                </c:ext>
                <c:ext xmlns:c16="http://schemas.microsoft.com/office/drawing/2014/chart" uri="{C3380CC4-5D6E-409C-BE32-E72D297353CC}">
                  <c16:uniqueId val="{00000001-180A-4D37-ADF3-5309D0908A69}"/>
                </c:ext>
              </c:extLst>
            </c:dLbl>
            <c:spPr>
              <a:solidFill>
                <a:srgbClr val="0BD0D9"/>
              </a:solidFill>
              <a:ln>
                <a:noFill/>
              </a:ln>
              <a:effectLst/>
            </c:spPr>
            <c:txPr>
              <a:bodyPr rot="0" spcFirstLastPara="1" vertOverflow="clip" horzOverflow="clip" vert="horz" wrap="square" lIns="36576" tIns="18288" rIns="36576" bIns="18288" anchor="ctr" anchorCtr="1">
                <a:spAutoFit/>
              </a:bodyPr>
              <a:lstStyle/>
              <a:p>
                <a:pPr>
                  <a:defRPr sz="14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oundRect">
                    <a:avLst/>
                  </a:prstGeom>
                  <a:noFill/>
                  <a:ln>
                    <a:noFill/>
                  </a:ln>
                </c15:spPr>
                <c15:showLeaderLines val="0"/>
              </c:ext>
            </c:extLst>
          </c:dLbls>
          <c:cat>
            <c:numRef>
              <c:f>'Camas x Pop'!$B$6:$E$6</c:f>
              <c:numCache>
                <c:formatCode>General</c:formatCode>
                <c:ptCount val="2"/>
                <c:pt idx="0">
                  <c:v>2016</c:v>
                </c:pt>
                <c:pt idx="1">
                  <c:v>2023</c:v>
                </c:pt>
              </c:numCache>
            </c:numRef>
          </c:cat>
          <c:val>
            <c:numRef>
              <c:f>'Camas x Pop'!$B$9:$E$9</c:f>
              <c:numCache>
                <c:formatCode>General</c:formatCode>
                <c:ptCount val="2"/>
                <c:pt idx="0" formatCode="0">
                  <c:v>228.368398460355</c:v>
                </c:pt>
                <c:pt idx="1">
                  <c:v>236</c:v>
                </c:pt>
              </c:numCache>
            </c:numRef>
          </c:val>
          <c:extLst>
            <c:ext xmlns:c16="http://schemas.microsoft.com/office/drawing/2014/chart" uri="{C3380CC4-5D6E-409C-BE32-E72D297353CC}">
              <c16:uniqueId val="{00000004-180A-4D37-ADF3-5309D0908A69}"/>
            </c:ext>
          </c:extLst>
        </c:ser>
        <c:dLbls>
          <c:dLblPos val="outEnd"/>
          <c:showLegendKey val="0"/>
          <c:showVal val="1"/>
          <c:showCatName val="0"/>
          <c:showSerName val="0"/>
          <c:showPercent val="0"/>
          <c:showBubbleSize val="0"/>
        </c:dLbls>
        <c:gapWidth val="96"/>
        <c:overlap val="-21"/>
        <c:axId val="452523583"/>
        <c:axId val="257735567"/>
      </c:barChart>
      <c:catAx>
        <c:axId val="4525235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257735567"/>
        <c:crosses val="autoZero"/>
        <c:auto val="1"/>
        <c:lblAlgn val="ctr"/>
        <c:lblOffset val="100"/>
        <c:noMultiLvlLbl val="0"/>
      </c:catAx>
      <c:valAx>
        <c:axId val="257735567"/>
        <c:scaling>
          <c:orientation val="minMax"/>
        </c:scaling>
        <c:delete val="1"/>
        <c:axPos val="l"/>
        <c:majorGridlines>
          <c:spPr>
            <a:ln w="9525" cap="flat" cmpd="sng" algn="ctr">
              <a:solidFill>
                <a:schemeClr val="tx1">
                  <a:lumMod val="15000"/>
                  <a:lumOff val="85000"/>
                </a:schemeClr>
              </a:solidFill>
              <a:prstDash val="dash"/>
              <a:round/>
            </a:ln>
            <a:effectLst/>
          </c:spPr>
        </c:majorGridlines>
        <c:numFmt formatCode="0" sourceLinked="1"/>
        <c:majorTickMark val="none"/>
        <c:minorTickMark val="none"/>
        <c:tickLblPos val="nextTo"/>
        <c:crossAx val="45252358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Sheet1!$F$1</c:f>
              <c:strCache>
                <c:ptCount val="1"/>
                <c:pt idx="0">
                  <c:v>US - Camas por cada 100,000 habitantes</c:v>
                </c:pt>
              </c:strCache>
            </c:strRef>
          </c:tx>
          <c:spPr>
            <a:ln w="28575" cap="rnd">
              <a:solidFill>
                <a:srgbClr val="FF0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Poppins" panose="00000500000000000000" pitchFamily="2" charset="0"/>
                    <a:ea typeface="+mn-ea"/>
                    <a:cs typeface="Poppins" panose="00000500000000000000" pitchFamily="2"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Sheet1!$A$2:$A$11</c:f>
              <c:numCache>
                <c:formatCode>General</c:formatCode>
                <c:ptCount val="8"/>
                <c:pt idx="0">
                  <c:v>2016</c:v>
                </c:pt>
                <c:pt idx="1">
                  <c:v>2017</c:v>
                </c:pt>
                <c:pt idx="2">
                  <c:v>2018</c:v>
                </c:pt>
                <c:pt idx="3">
                  <c:v>2019</c:v>
                </c:pt>
                <c:pt idx="4">
                  <c:v>2020</c:v>
                </c:pt>
                <c:pt idx="5">
                  <c:v>2021</c:v>
                </c:pt>
                <c:pt idx="6">
                  <c:v>2022</c:v>
                </c:pt>
                <c:pt idx="7">
                  <c:v>2023</c:v>
                </c:pt>
              </c:numCache>
            </c:numRef>
          </c:cat>
          <c:val>
            <c:numRef>
              <c:f>Sheet1!$E$2:$E$11</c:f>
              <c:numCache>
                <c:formatCode>_(* #,##0_);_(* \(#,##0\);_(* "-"??_);_(@_)</c:formatCode>
                <c:ptCount val="8"/>
                <c:pt idx="0">
                  <c:v>219.67165920551741</c:v>
                </c:pt>
                <c:pt idx="1">
                  <c:v>209.94073143674942</c:v>
                </c:pt>
                <c:pt idx="2">
                  <c:v>207.61000537031191</c:v>
                </c:pt>
                <c:pt idx="3">
                  <c:v>207.22130250376355</c:v>
                </c:pt>
                <c:pt idx="4">
                  <c:v>204.55198378730685</c:v>
                </c:pt>
                <c:pt idx="5">
                  <c:v>202.66768401397718</c:v>
                </c:pt>
                <c:pt idx="6">
                  <c:v>200.59523658331156</c:v>
                </c:pt>
                <c:pt idx="7">
                  <c:v>198.84229114003489</c:v>
                </c:pt>
              </c:numCache>
            </c:numRef>
          </c:val>
          <c:smooth val="0"/>
          <c:extLst>
            <c:ext xmlns:c16="http://schemas.microsoft.com/office/drawing/2014/chart" uri="{C3380CC4-5D6E-409C-BE32-E72D297353CC}">
              <c16:uniqueId val="{00000000-C0C7-4E6C-9E41-6A4025C41A1A}"/>
            </c:ext>
          </c:extLst>
        </c:ser>
        <c:ser>
          <c:idx val="1"/>
          <c:order val="1"/>
          <c:tx>
            <c:strRef>
              <c:f>Sheet1!$L$1</c:f>
              <c:strCache>
                <c:ptCount val="1"/>
                <c:pt idx="0">
                  <c:v>PR - Camas por cada 100,000 habitantes</c:v>
                </c:pt>
              </c:strCache>
            </c:strRef>
          </c:tx>
          <c:spPr>
            <a:ln w="28575" cap="rnd">
              <a:solidFill>
                <a:srgbClr val="122157"/>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Sheet1!$A$2:$A$11</c:f>
              <c:numCache>
                <c:formatCode>General</c:formatCode>
                <c:ptCount val="8"/>
                <c:pt idx="0">
                  <c:v>2016</c:v>
                </c:pt>
                <c:pt idx="1">
                  <c:v>2017</c:v>
                </c:pt>
                <c:pt idx="2">
                  <c:v>2018</c:v>
                </c:pt>
                <c:pt idx="3">
                  <c:v>2019</c:v>
                </c:pt>
                <c:pt idx="4">
                  <c:v>2020</c:v>
                </c:pt>
                <c:pt idx="5">
                  <c:v>2021</c:v>
                </c:pt>
                <c:pt idx="6">
                  <c:v>2022</c:v>
                </c:pt>
                <c:pt idx="7">
                  <c:v>2023</c:v>
                </c:pt>
              </c:numCache>
            </c:numRef>
          </c:cat>
          <c:val>
            <c:numRef>
              <c:f>Sheet1!$L$2:$L$11</c:f>
              <c:numCache>
                <c:formatCode>0</c:formatCode>
                <c:ptCount val="8"/>
                <c:pt idx="0">
                  <c:v>228.368398460355</c:v>
                </c:pt>
                <c:pt idx="1">
                  <c:v>226.00407499184197</c:v>
                </c:pt>
                <c:pt idx="2">
                  <c:v>228.58377852351768</c:v>
                </c:pt>
                <c:pt idx="3">
                  <c:v>232.9703524057029</c:v>
                </c:pt>
                <c:pt idx="4">
                  <c:v>238.75467918319055</c:v>
                </c:pt>
                <c:pt idx="5">
                  <c:v>233.203292750766</c:v>
                </c:pt>
                <c:pt idx="6">
                  <c:v>239.61139011276799</c:v>
                </c:pt>
                <c:pt idx="7">
                  <c:v>235.61508317498161</c:v>
                </c:pt>
              </c:numCache>
            </c:numRef>
          </c:val>
          <c:smooth val="0"/>
          <c:extLst>
            <c:ext xmlns:c16="http://schemas.microsoft.com/office/drawing/2014/chart" uri="{C3380CC4-5D6E-409C-BE32-E72D297353CC}">
              <c16:uniqueId val="{00000001-C0C7-4E6C-9E41-6A4025C41A1A}"/>
            </c:ext>
          </c:extLst>
        </c:ser>
        <c:dLbls>
          <c:showLegendKey val="0"/>
          <c:showVal val="0"/>
          <c:showCatName val="0"/>
          <c:showSerName val="0"/>
          <c:showPercent val="0"/>
          <c:showBubbleSize val="0"/>
        </c:dLbls>
        <c:smooth val="0"/>
        <c:axId val="939067056"/>
        <c:axId val="533343487"/>
      </c:lineChart>
      <c:catAx>
        <c:axId val="93906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US"/>
          </a:p>
        </c:txPr>
        <c:crossAx val="533343487"/>
        <c:crosses val="autoZero"/>
        <c:auto val="1"/>
        <c:lblAlgn val="ctr"/>
        <c:lblOffset val="100"/>
        <c:noMultiLvlLbl val="0"/>
      </c:catAx>
      <c:valAx>
        <c:axId val="533343487"/>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US"/>
          </a:p>
        </c:txPr>
        <c:crossAx val="93906705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0.60581</cdr:x>
      <cdr:y>0.08907</cdr:y>
    </cdr:from>
    <cdr:to>
      <cdr:x>0.98623</cdr:x>
      <cdr:y>0.18774</cdr:y>
    </cdr:to>
    <cdr:sp macro="" textlink="">
      <cdr:nvSpPr>
        <cdr:cNvPr id="2" name="TextBox 1">
          <a:extLst xmlns:a="http://schemas.openxmlformats.org/drawingml/2006/main">
            <a:ext uri="{FF2B5EF4-FFF2-40B4-BE49-F238E27FC236}">
              <a16:creationId xmlns:a16="http://schemas.microsoft.com/office/drawing/2014/main" id="{D2AF847A-6CC8-E9D3-36DC-DED84098B1ED}"/>
            </a:ext>
          </a:extLst>
        </cdr:cNvPr>
        <cdr:cNvSpPr txBox="1"/>
      </cdr:nvSpPr>
      <cdr:spPr>
        <a:xfrm xmlns:a="http://schemas.openxmlformats.org/drawingml/2006/main">
          <a:off x="5624521" y="335221"/>
          <a:ext cx="3531922" cy="37139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PR" sz="1200" b="1" dirty="0">
              <a:latin typeface="Poppins" panose="00000500000000000000" pitchFamily="2" charset="0"/>
              <a:cs typeface="Poppins" panose="00000500000000000000" pitchFamily="2" charset="0"/>
            </a:rPr>
            <a:t>Gastos en servicios médicos</a:t>
          </a:r>
        </a:p>
      </cdr:txBody>
    </cdr:sp>
  </cdr:relSizeAnchor>
  <cdr:relSizeAnchor xmlns:cdr="http://schemas.openxmlformats.org/drawingml/2006/chartDrawing">
    <cdr:from>
      <cdr:x>0.69371</cdr:x>
      <cdr:y>0.16471</cdr:y>
    </cdr:from>
    <cdr:to>
      <cdr:x>0.81549</cdr:x>
      <cdr:y>0.21957</cdr:y>
    </cdr:to>
    <cdr:cxnSp macro="">
      <cdr:nvCxnSpPr>
        <cdr:cNvPr id="4" name="Straight Arrow Connector 3">
          <a:extLst xmlns:a="http://schemas.openxmlformats.org/drawingml/2006/main">
            <a:ext uri="{FF2B5EF4-FFF2-40B4-BE49-F238E27FC236}">
              <a16:creationId xmlns:a16="http://schemas.microsoft.com/office/drawing/2014/main" id="{535C31B6-DFB2-476F-4A99-EC9680A78539}"/>
            </a:ext>
          </a:extLst>
        </cdr:cNvPr>
        <cdr:cNvCxnSpPr/>
      </cdr:nvCxnSpPr>
      <cdr:spPr>
        <a:xfrm xmlns:a="http://schemas.openxmlformats.org/drawingml/2006/main">
          <a:off x="6440554" y="619924"/>
          <a:ext cx="1130709" cy="206477"/>
        </a:xfrm>
        <a:prstGeom xmlns:a="http://schemas.openxmlformats.org/drawingml/2006/main" prst="straightConnector1">
          <a:avLst/>
        </a:prstGeom>
        <a:ln xmlns:a="http://schemas.openxmlformats.org/drawingml/2006/main">
          <a:tailEnd type="triangle"/>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D02F7C-693B-4E4F-B274-22F5A06D6343}" type="datetimeFigureOut">
              <a:rPr lang="es-PR" smtClean="0"/>
              <a:t>09/17/2025</a:t>
            </a:fld>
            <a:endParaRPr lang="es-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50F5BB-451F-4236-847D-BCD59F3121FF}" type="slidenum">
              <a:rPr lang="es-PR" smtClean="0"/>
              <a:t>‹#›</a:t>
            </a:fld>
            <a:endParaRPr lang="es-PR"/>
          </a:p>
        </p:txBody>
      </p:sp>
    </p:spTree>
    <p:extLst>
      <p:ext uri="{BB962C8B-B14F-4D97-AF65-F5344CB8AC3E}">
        <p14:creationId xmlns:p14="http://schemas.microsoft.com/office/powerpoint/2010/main" val="2347479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1F80B3-9003-49BD-6F08-685A4F82AEC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F477E76E-041B-5EA1-1375-DE002CB3E8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2C20FCBB-4EBB-C8E6-3784-D4F1B9DABE61}"/>
              </a:ext>
            </a:extLst>
          </p:cNvPr>
          <p:cNvSpPr>
            <a:spLocks noGrp="1"/>
          </p:cNvSpPr>
          <p:nvPr>
            <p:ph type="dt" sz="half" idx="10"/>
          </p:nvPr>
        </p:nvSpPr>
        <p:spPr/>
        <p:txBody>
          <a:bodyPr/>
          <a:lstStyle/>
          <a:p>
            <a:endParaRPr lang="es-MX"/>
          </a:p>
        </p:txBody>
      </p:sp>
      <p:sp>
        <p:nvSpPr>
          <p:cNvPr id="5" name="Marcador de pie de página 4">
            <a:extLst>
              <a:ext uri="{FF2B5EF4-FFF2-40B4-BE49-F238E27FC236}">
                <a16:creationId xmlns:a16="http://schemas.microsoft.com/office/drawing/2014/main" id="{2F575268-1B54-2870-53DF-CDDAB1DF212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159600F-E72F-58EC-44D4-2651663608B9}"/>
              </a:ext>
            </a:extLst>
          </p:cNvPr>
          <p:cNvSpPr>
            <a:spLocks noGrp="1"/>
          </p:cNvSpPr>
          <p:nvPr>
            <p:ph type="sldNum" sz="quarter" idx="12"/>
          </p:nvPr>
        </p:nvSpPr>
        <p:spPr/>
        <p:txBody>
          <a:bodyPr/>
          <a:lstStyle/>
          <a:p>
            <a:fld id="{643C03F1-FAAB-4398-B482-37444FCCA151}" type="slidenum">
              <a:rPr lang="es-MX" smtClean="0"/>
              <a:t>‹#›</a:t>
            </a:fld>
            <a:endParaRPr lang="es-MX"/>
          </a:p>
        </p:txBody>
      </p:sp>
    </p:spTree>
    <p:extLst>
      <p:ext uri="{BB962C8B-B14F-4D97-AF65-F5344CB8AC3E}">
        <p14:creationId xmlns:p14="http://schemas.microsoft.com/office/powerpoint/2010/main" val="3326968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59D0A7-169D-C775-52B0-6F09FD137948}"/>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5E6D4699-E702-4A1F-C754-9536773571B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01D6246C-E5FE-30A7-4E9A-679AC9281011}"/>
              </a:ext>
            </a:extLst>
          </p:cNvPr>
          <p:cNvSpPr>
            <a:spLocks noGrp="1"/>
          </p:cNvSpPr>
          <p:nvPr>
            <p:ph type="dt" sz="half" idx="10"/>
          </p:nvPr>
        </p:nvSpPr>
        <p:spPr/>
        <p:txBody>
          <a:bodyPr/>
          <a:lstStyle/>
          <a:p>
            <a:endParaRPr lang="es-MX"/>
          </a:p>
        </p:txBody>
      </p:sp>
      <p:sp>
        <p:nvSpPr>
          <p:cNvPr id="5" name="Marcador de pie de página 4">
            <a:extLst>
              <a:ext uri="{FF2B5EF4-FFF2-40B4-BE49-F238E27FC236}">
                <a16:creationId xmlns:a16="http://schemas.microsoft.com/office/drawing/2014/main" id="{94994318-8DEE-3E46-98D8-21BFBBB2D81F}"/>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DE4B867-525D-7AE7-3501-97A956D001F8}"/>
              </a:ext>
            </a:extLst>
          </p:cNvPr>
          <p:cNvSpPr>
            <a:spLocks noGrp="1"/>
          </p:cNvSpPr>
          <p:nvPr>
            <p:ph type="sldNum" sz="quarter" idx="12"/>
          </p:nvPr>
        </p:nvSpPr>
        <p:spPr/>
        <p:txBody>
          <a:bodyPr/>
          <a:lstStyle/>
          <a:p>
            <a:fld id="{643C03F1-FAAB-4398-B482-37444FCCA151}" type="slidenum">
              <a:rPr lang="es-MX" smtClean="0"/>
              <a:t>‹#›</a:t>
            </a:fld>
            <a:endParaRPr lang="es-MX"/>
          </a:p>
        </p:txBody>
      </p:sp>
    </p:spTree>
    <p:extLst>
      <p:ext uri="{BB962C8B-B14F-4D97-AF65-F5344CB8AC3E}">
        <p14:creationId xmlns:p14="http://schemas.microsoft.com/office/powerpoint/2010/main" val="1969606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1D5603-2B1A-B84F-48E5-B75463062EC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33FAC818-79CA-E719-2F01-0F37744F17D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19F7053-CD41-111E-1EBF-08FABDEA89EE}"/>
              </a:ext>
            </a:extLst>
          </p:cNvPr>
          <p:cNvSpPr>
            <a:spLocks noGrp="1"/>
          </p:cNvSpPr>
          <p:nvPr>
            <p:ph type="dt" sz="half" idx="10"/>
          </p:nvPr>
        </p:nvSpPr>
        <p:spPr/>
        <p:txBody>
          <a:bodyPr/>
          <a:lstStyle/>
          <a:p>
            <a:endParaRPr lang="es-MX"/>
          </a:p>
        </p:txBody>
      </p:sp>
      <p:sp>
        <p:nvSpPr>
          <p:cNvPr id="5" name="Marcador de pie de página 4">
            <a:extLst>
              <a:ext uri="{FF2B5EF4-FFF2-40B4-BE49-F238E27FC236}">
                <a16:creationId xmlns:a16="http://schemas.microsoft.com/office/drawing/2014/main" id="{82974397-5B5E-A01D-97FE-C22E0CB0593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768D9355-5894-7B1B-FA9F-FA9B9F9799B4}"/>
              </a:ext>
            </a:extLst>
          </p:cNvPr>
          <p:cNvSpPr>
            <a:spLocks noGrp="1"/>
          </p:cNvSpPr>
          <p:nvPr>
            <p:ph type="sldNum" sz="quarter" idx="12"/>
          </p:nvPr>
        </p:nvSpPr>
        <p:spPr/>
        <p:txBody>
          <a:bodyPr/>
          <a:lstStyle/>
          <a:p>
            <a:fld id="{643C03F1-FAAB-4398-B482-37444FCCA151}" type="slidenum">
              <a:rPr lang="es-MX" smtClean="0"/>
              <a:t>‹#›</a:t>
            </a:fld>
            <a:endParaRPr lang="es-MX"/>
          </a:p>
        </p:txBody>
      </p:sp>
    </p:spTree>
    <p:extLst>
      <p:ext uri="{BB962C8B-B14F-4D97-AF65-F5344CB8AC3E}">
        <p14:creationId xmlns:p14="http://schemas.microsoft.com/office/powerpoint/2010/main" val="3085746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10E966-DD14-AF58-7004-76A2507461E0}"/>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68662C44-473F-9381-F79B-6AD800A07EA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12A3F39C-06B2-5B96-236F-C8A8675EFB0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BFD5B0B2-3A05-EB0C-0892-9F0432F1C267}"/>
              </a:ext>
            </a:extLst>
          </p:cNvPr>
          <p:cNvSpPr>
            <a:spLocks noGrp="1"/>
          </p:cNvSpPr>
          <p:nvPr>
            <p:ph type="dt" sz="half" idx="10"/>
          </p:nvPr>
        </p:nvSpPr>
        <p:spPr/>
        <p:txBody>
          <a:bodyPr/>
          <a:lstStyle/>
          <a:p>
            <a:endParaRPr lang="es-MX"/>
          </a:p>
        </p:txBody>
      </p:sp>
      <p:sp>
        <p:nvSpPr>
          <p:cNvPr id="6" name="Marcador de pie de página 5">
            <a:extLst>
              <a:ext uri="{FF2B5EF4-FFF2-40B4-BE49-F238E27FC236}">
                <a16:creationId xmlns:a16="http://schemas.microsoft.com/office/drawing/2014/main" id="{81CF21D1-4DDB-CC67-C887-971D196A0999}"/>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6400FC75-DD70-2AA4-E63A-A3AE3DF1A33A}"/>
              </a:ext>
            </a:extLst>
          </p:cNvPr>
          <p:cNvSpPr>
            <a:spLocks noGrp="1"/>
          </p:cNvSpPr>
          <p:nvPr>
            <p:ph type="sldNum" sz="quarter" idx="12"/>
          </p:nvPr>
        </p:nvSpPr>
        <p:spPr/>
        <p:txBody>
          <a:bodyPr/>
          <a:lstStyle/>
          <a:p>
            <a:fld id="{643C03F1-FAAB-4398-B482-37444FCCA151}" type="slidenum">
              <a:rPr lang="es-MX" smtClean="0"/>
              <a:t>‹#›</a:t>
            </a:fld>
            <a:endParaRPr lang="es-MX"/>
          </a:p>
        </p:txBody>
      </p:sp>
    </p:spTree>
    <p:extLst>
      <p:ext uri="{BB962C8B-B14F-4D97-AF65-F5344CB8AC3E}">
        <p14:creationId xmlns:p14="http://schemas.microsoft.com/office/powerpoint/2010/main" val="1565052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4B83A1-29B2-28CB-CC37-652933BCEAE6}"/>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CD2488DC-74B8-FBBC-EF37-9E44F3FB30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0CEE5C9-695A-3A76-358E-D8BCEB86D4E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B0365D50-752A-E74D-907E-338B4862AB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F3E88A7B-7536-FB7D-394C-070AC835D27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D16519A4-7A1D-F5E0-C6E7-3C063B8767C9}"/>
              </a:ext>
            </a:extLst>
          </p:cNvPr>
          <p:cNvSpPr>
            <a:spLocks noGrp="1"/>
          </p:cNvSpPr>
          <p:nvPr>
            <p:ph type="dt" sz="half" idx="10"/>
          </p:nvPr>
        </p:nvSpPr>
        <p:spPr/>
        <p:txBody>
          <a:bodyPr/>
          <a:lstStyle/>
          <a:p>
            <a:endParaRPr lang="es-MX"/>
          </a:p>
        </p:txBody>
      </p:sp>
      <p:sp>
        <p:nvSpPr>
          <p:cNvPr id="8" name="Marcador de pie de página 7">
            <a:extLst>
              <a:ext uri="{FF2B5EF4-FFF2-40B4-BE49-F238E27FC236}">
                <a16:creationId xmlns:a16="http://schemas.microsoft.com/office/drawing/2014/main" id="{6BD17072-A035-E1A3-F559-52C36252410D}"/>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985A3544-C5D7-6750-ADED-BDFE0757A4DA}"/>
              </a:ext>
            </a:extLst>
          </p:cNvPr>
          <p:cNvSpPr>
            <a:spLocks noGrp="1"/>
          </p:cNvSpPr>
          <p:nvPr>
            <p:ph type="sldNum" sz="quarter" idx="12"/>
          </p:nvPr>
        </p:nvSpPr>
        <p:spPr/>
        <p:txBody>
          <a:bodyPr/>
          <a:lstStyle/>
          <a:p>
            <a:fld id="{643C03F1-FAAB-4398-B482-37444FCCA151}" type="slidenum">
              <a:rPr lang="es-MX" smtClean="0"/>
              <a:t>‹#›</a:t>
            </a:fld>
            <a:endParaRPr lang="es-MX"/>
          </a:p>
        </p:txBody>
      </p:sp>
    </p:spTree>
    <p:extLst>
      <p:ext uri="{BB962C8B-B14F-4D97-AF65-F5344CB8AC3E}">
        <p14:creationId xmlns:p14="http://schemas.microsoft.com/office/powerpoint/2010/main" val="2123585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42FA79-55DA-C1B7-C9DF-FC6EE557AA2E}"/>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56B8325D-CEA6-36AF-C92A-0D1F23ED8379}"/>
              </a:ext>
            </a:extLst>
          </p:cNvPr>
          <p:cNvSpPr>
            <a:spLocks noGrp="1"/>
          </p:cNvSpPr>
          <p:nvPr>
            <p:ph type="dt" sz="half" idx="10"/>
          </p:nvPr>
        </p:nvSpPr>
        <p:spPr/>
        <p:txBody>
          <a:bodyPr/>
          <a:lstStyle/>
          <a:p>
            <a:endParaRPr lang="es-MX"/>
          </a:p>
        </p:txBody>
      </p:sp>
      <p:sp>
        <p:nvSpPr>
          <p:cNvPr id="4" name="Marcador de pie de página 3">
            <a:extLst>
              <a:ext uri="{FF2B5EF4-FFF2-40B4-BE49-F238E27FC236}">
                <a16:creationId xmlns:a16="http://schemas.microsoft.com/office/drawing/2014/main" id="{DF8463ED-49CC-0803-5250-70A02DDEC47E}"/>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708126EC-B899-9F8F-3A47-F94669482E4D}"/>
              </a:ext>
            </a:extLst>
          </p:cNvPr>
          <p:cNvSpPr>
            <a:spLocks noGrp="1"/>
          </p:cNvSpPr>
          <p:nvPr>
            <p:ph type="sldNum" sz="quarter" idx="12"/>
          </p:nvPr>
        </p:nvSpPr>
        <p:spPr/>
        <p:txBody>
          <a:bodyPr/>
          <a:lstStyle/>
          <a:p>
            <a:fld id="{643C03F1-FAAB-4398-B482-37444FCCA151}" type="slidenum">
              <a:rPr lang="es-MX" smtClean="0"/>
              <a:t>‹#›</a:t>
            </a:fld>
            <a:endParaRPr lang="es-MX"/>
          </a:p>
        </p:txBody>
      </p:sp>
    </p:spTree>
    <p:extLst>
      <p:ext uri="{BB962C8B-B14F-4D97-AF65-F5344CB8AC3E}">
        <p14:creationId xmlns:p14="http://schemas.microsoft.com/office/powerpoint/2010/main" val="2361447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776307E-A8B9-E2E5-71EF-E7AAB5C4A87C}"/>
              </a:ext>
            </a:extLst>
          </p:cNvPr>
          <p:cNvSpPr>
            <a:spLocks noGrp="1"/>
          </p:cNvSpPr>
          <p:nvPr>
            <p:ph type="dt" sz="half" idx="10"/>
          </p:nvPr>
        </p:nvSpPr>
        <p:spPr/>
        <p:txBody>
          <a:bodyPr/>
          <a:lstStyle/>
          <a:p>
            <a:endParaRPr lang="es-MX"/>
          </a:p>
        </p:txBody>
      </p:sp>
      <p:sp>
        <p:nvSpPr>
          <p:cNvPr id="3" name="Marcador de pie de página 2">
            <a:extLst>
              <a:ext uri="{FF2B5EF4-FFF2-40B4-BE49-F238E27FC236}">
                <a16:creationId xmlns:a16="http://schemas.microsoft.com/office/drawing/2014/main" id="{9BC5FFE4-2916-589D-1DEE-788B2D40EFF6}"/>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78112088-EBFE-23A7-1852-5BB4B86FF35D}"/>
              </a:ext>
            </a:extLst>
          </p:cNvPr>
          <p:cNvSpPr>
            <a:spLocks noGrp="1"/>
          </p:cNvSpPr>
          <p:nvPr>
            <p:ph type="sldNum" sz="quarter" idx="12"/>
          </p:nvPr>
        </p:nvSpPr>
        <p:spPr/>
        <p:txBody>
          <a:bodyPr/>
          <a:lstStyle/>
          <a:p>
            <a:fld id="{643C03F1-FAAB-4398-B482-37444FCCA151}" type="slidenum">
              <a:rPr lang="es-MX" smtClean="0"/>
              <a:t>‹#›</a:t>
            </a:fld>
            <a:endParaRPr lang="es-MX"/>
          </a:p>
        </p:txBody>
      </p:sp>
    </p:spTree>
    <p:extLst>
      <p:ext uri="{BB962C8B-B14F-4D97-AF65-F5344CB8AC3E}">
        <p14:creationId xmlns:p14="http://schemas.microsoft.com/office/powerpoint/2010/main" val="498025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6E6D23-3728-068C-B41F-64BBA899A81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E6BEABE7-C926-89A6-90F3-457F4C4EAC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A9D959AA-2BB7-E635-C7AF-62D641A633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48A27E0-E645-6549-5516-7AC19417B4EF}"/>
              </a:ext>
            </a:extLst>
          </p:cNvPr>
          <p:cNvSpPr>
            <a:spLocks noGrp="1"/>
          </p:cNvSpPr>
          <p:nvPr>
            <p:ph type="dt" sz="half" idx="10"/>
          </p:nvPr>
        </p:nvSpPr>
        <p:spPr/>
        <p:txBody>
          <a:bodyPr/>
          <a:lstStyle/>
          <a:p>
            <a:endParaRPr lang="es-MX"/>
          </a:p>
        </p:txBody>
      </p:sp>
      <p:sp>
        <p:nvSpPr>
          <p:cNvPr id="6" name="Marcador de pie de página 5">
            <a:extLst>
              <a:ext uri="{FF2B5EF4-FFF2-40B4-BE49-F238E27FC236}">
                <a16:creationId xmlns:a16="http://schemas.microsoft.com/office/drawing/2014/main" id="{9FB9A2AF-7661-47B0-46F3-67B0862CBCFA}"/>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AAB8E497-7455-1963-E9BA-1E95F6D86FA9}"/>
              </a:ext>
            </a:extLst>
          </p:cNvPr>
          <p:cNvSpPr>
            <a:spLocks noGrp="1"/>
          </p:cNvSpPr>
          <p:nvPr>
            <p:ph type="sldNum" sz="quarter" idx="12"/>
          </p:nvPr>
        </p:nvSpPr>
        <p:spPr/>
        <p:txBody>
          <a:bodyPr/>
          <a:lstStyle/>
          <a:p>
            <a:fld id="{643C03F1-FAAB-4398-B482-37444FCCA151}" type="slidenum">
              <a:rPr lang="es-MX" smtClean="0"/>
              <a:t>‹#›</a:t>
            </a:fld>
            <a:endParaRPr lang="es-MX"/>
          </a:p>
        </p:txBody>
      </p:sp>
    </p:spTree>
    <p:extLst>
      <p:ext uri="{BB962C8B-B14F-4D97-AF65-F5344CB8AC3E}">
        <p14:creationId xmlns:p14="http://schemas.microsoft.com/office/powerpoint/2010/main" val="3252470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8ACB7F-C17E-A52C-A36A-64E4DF2C479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F09740D2-B443-64FC-1448-DAABDAB2A5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6DB76FF2-35A5-F010-7A31-B933CE976D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D24A463-49BE-97D4-BCEE-86ED9B200FED}"/>
              </a:ext>
            </a:extLst>
          </p:cNvPr>
          <p:cNvSpPr>
            <a:spLocks noGrp="1"/>
          </p:cNvSpPr>
          <p:nvPr>
            <p:ph type="dt" sz="half" idx="10"/>
          </p:nvPr>
        </p:nvSpPr>
        <p:spPr/>
        <p:txBody>
          <a:bodyPr/>
          <a:lstStyle/>
          <a:p>
            <a:endParaRPr lang="es-MX"/>
          </a:p>
        </p:txBody>
      </p:sp>
      <p:sp>
        <p:nvSpPr>
          <p:cNvPr id="6" name="Marcador de pie de página 5">
            <a:extLst>
              <a:ext uri="{FF2B5EF4-FFF2-40B4-BE49-F238E27FC236}">
                <a16:creationId xmlns:a16="http://schemas.microsoft.com/office/drawing/2014/main" id="{3F982040-1CC4-9D62-5854-A4DA999FFAF0}"/>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98F88B0C-D980-C3C6-CAF1-4B19C16E5A64}"/>
              </a:ext>
            </a:extLst>
          </p:cNvPr>
          <p:cNvSpPr>
            <a:spLocks noGrp="1"/>
          </p:cNvSpPr>
          <p:nvPr>
            <p:ph type="sldNum" sz="quarter" idx="12"/>
          </p:nvPr>
        </p:nvSpPr>
        <p:spPr/>
        <p:txBody>
          <a:bodyPr/>
          <a:lstStyle/>
          <a:p>
            <a:fld id="{643C03F1-FAAB-4398-B482-37444FCCA151}" type="slidenum">
              <a:rPr lang="es-MX" smtClean="0"/>
              <a:t>‹#›</a:t>
            </a:fld>
            <a:endParaRPr lang="es-MX"/>
          </a:p>
        </p:txBody>
      </p:sp>
    </p:spTree>
    <p:extLst>
      <p:ext uri="{BB962C8B-B14F-4D97-AF65-F5344CB8AC3E}">
        <p14:creationId xmlns:p14="http://schemas.microsoft.com/office/powerpoint/2010/main" val="2999406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CC03C3-6C53-F631-C8A1-95D02BB09B9C}"/>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6781AB64-D069-3E44-7DCE-03B7E4A74D6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CEAD17A2-B540-EBF9-29C1-18A440A0225C}"/>
              </a:ext>
            </a:extLst>
          </p:cNvPr>
          <p:cNvSpPr>
            <a:spLocks noGrp="1"/>
          </p:cNvSpPr>
          <p:nvPr>
            <p:ph type="dt" sz="half" idx="10"/>
          </p:nvPr>
        </p:nvSpPr>
        <p:spPr/>
        <p:txBody>
          <a:bodyPr/>
          <a:lstStyle/>
          <a:p>
            <a:endParaRPr lang="es-MX"/>
          </a:p>
        </p:txBody>
      </p:sp>
      <p:sp>
        <p:nvSpPr>
          <p:cNvPr id="5" name="Marcador de pie de página 4">
            <a:extLst>
              <a:ext uri="{FF2B5EF4-FFF2-40B4-BE49-F238E27FC236}">
                <a16:creationId xmlns:a16="http://schemas.microsoft.com/office/drawing/2014/main" id="{B5D7C151-C2BD-F817-A0B1-8AD8F1AB290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6E5FF62-4433-57CA-F5B3-CFC6E0937290}"/>
              </a:ext>
            </a:extLst>
          </p:cNvPr>
          <p:cNvSpPr>
            <a:spLocks noGrp="1"/>
          </p:cNvSpPr>
          <p:nvPr>
            <p:ph type="sldNum" sz="quarter" idx="12"/>
          </p:nvPr>
        </p:nvSpPr>
        <p:spPr/>
        <p:txBody>
          <a:bodyPr/>
          <a:lstStyle/>
          <a:p>
            <a:fld id="{643C03F1-FAAB-4398-B482-37444FCCA151}" type="slidenum">
              <a:rPr lang="es-MX" smtClean="0"/>
              <a:t>‹#›</a:t>
            </a:fld>
            <a:endParaRPr lang="es-MX"/>
          </a:p>
        </p:txBody>
      </p:sp>
    </p:spTree>
    <p:extLst>
      <p:ext uri="{BB962C8B-B14F-4D97-AF65-F5344CB8AC3E}">
        <p14:creationId xmlns:p14="http://schemas.microsoft.com/office/powerpoint/2010/main" val="75966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A1EB85-7982-0DE3-F6BF-B8A8D4A8EA0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3F4DC3FE-22B2-1CF6-FE3D-2A108B6659C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AEAA202E-B95C-39CB-B3D3-0A9B0FAFA486}"/>
              </a:ext>
            </a:extLst>
          </p:cNvPr>
          <p:cNvSpPr>
            <a:spLocks noGrp="1"/>
          </p:cNvSpPr>
          <p:nvPr>
            <p:ph type="dt" sz="half" idx="10"/>
          </p:nvPr>
        </p:nvSpPr>
        <p:spPr/>
        <p:txBody>
          <a:bodyPr/>
          <a:lstStyle/>
          <a:p>
            <a:endParaRPr lang="es-MX"/>
          </a:p>
        </p:txBody>
      </p:sp>
      <p:sp>
        <p:nvSpPr>
          <p:cNvPr id="5" name="Marcador de pie de página 4">
            <a:extLst>
              <a:ext uri="{FF2B5EF4-FFF2-40B4-BE49-F238E27FC236}">
                <a16:creationId xmlns:a16="http://schemas.microsoft.com/office/drawing/2014/main" id="{4536E723-0DC9-554E-809E-60B72548A91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6EA460D1-A729-39BA-3566-D9D9E2688588}"/>
              </a:ext>
            </a:extLst>
          </p:cNvPr>
          <p:cNvSpPr>
            <a:spLocks noGrp="1"/>
          </p:cNvSpPr>
          <p:nvPr>
            <p:ph type="sldNum" sz="quarter" idx="12"/>
          </p:nvPr>
        </p:nvSpPr>
        <p:spPr/>
        <p:txBody>
          <a:bodyPr/>
          <a:lstStyle/>
          <a:p>
            <a:fld id="{643C03F1-FAAB-4398-B482-37444FCCA151}" type="slidenum">
              <a:rPr lang="es-MX" smtClean="0"/>
              <a:t>‹#›</a:t>
            </a:fld>
            <a:endParaRPr lang="es-MX"/>
          </a:p>
        </p:txBody>
      </p:sp>
    </p:spTree>
    <p:extLst>
      <p:ext uri="{BB962C8B-B14F-4D97-AF65-F5344CB8AC3E}">
        <p14:creationId xmlns:p14="http://schemas.microsoft.com/office/powerpoint/2010/main" val="4260021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73570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1"/>
            <a:ext cx="4597400" cy="6857999"/>
          </a:xfrm>
          <a:custGeom>
            <a:avLst/>
            <a:gdLst>
              <a:gd name="connsiteX0" fmla="*/ 0 w 4008408"/>
              <a:gd name="connsiteY0" fmla="*/ 0 h 4284453"/>
              <a:gd name="connsiteX1" fmla="*/ 4008408 w 4008408"/>
              <a:gd name="connsiteY1" fmla="*/ 0 h 4284453"/>
              <a:gd name="connsiteX2" fmla="*/ 4008408 w 4008408"/>
              <a:gd name="connsiteY2" fmla="*/ 4284453 h 4284453"/>
              <a:gd name="connsiteX3" fmla="*/ 0 w 4008408"/>
              <a:gd name="connsiteY3" fmla="*/ 4284453 h 4284453"/>
            </a:gdLst>
            <a:ahLst/>
            <a:cxnLst>
              <a:cxn ang="0">
                <a:pos x="connsiteX0" y="connsiteY0"/>
              </a:cxn>
              <a:cxn ang="0">
                <a:pos x="connsiteX1" y="connsiteY1"/>
              </a:cxn>
              <a:cxn ang="0">
                <a:pos x="connsiteX2" y="connsiteY2"/>
              </a:cxn>
              <a:cxn ang="0">
                <a:pos x="connsiteX3" y="connsiteY3"/>
              </a:cxn>
            </a:cxnLst>
            <a:rect l="l" t="t" r="r" b="b"/>
            <a:pathLst>
              <a:path w="4008408" h="4284453">
                <a:moveTo>
                  <a:pt x="0" y="0"/>
                </a:moveTo>
                <a:lnTo>
                  <a:pt x="4008408" y="0"/>
                </a:lnTo>
                <a:lnTo>
                  <a:pt x="4008408" y="4284453"/>
                </a:lnTo>
                <a:lnTo>
                  <a:pt x="0" y="4284453"/>
                </a:lnTo>
                <a:close/>
              </a:path>
            </a:pathLst>
          </a:custGeom>
          <a:pattFill prst="pct50">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pPr lvl="0"/>
            <a:endParaRPr lang="id-ID" noProof="0"/>
          </a:p>
        </p:txBody>
      </p:sp>
    </p:spTree>
    <p:extLst>
      <p:ext uri="{BB962C8B-B14F-4D97-AF65-F5344CB8AC3E}">
        <p14:creationId xmlns:p14="http://schemas.microsoft.com/office/powerpoint/2010/main" val="8624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1BAEB9F-2AC5-6BBB-277F-6E71064F03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D717B370-37EF-CD6D-BED4-56DB3E39C1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DAE68560-EEAD-F1A2-B778-2CB2711B03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s-MX"/>
          </a:p>
        </p:txBody>
      </p:sp>
      <p:sp>
        <p:nvSpPr>
          <p:cNvPr id="5" name="Marcador de pie de página 4">
            <a:extLst>
              <a:ext uri="{FF2B5EF4-FFF2-40B4-BE49-F238E27FC236}">
                <a16:creationId xmlns:a16="http://schemas.microsoft.com/office/drawing/2014/main" id="{41EF12AA-CD19-1546-B292-F028B8E826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MX"/>
          </a:p>
        </p:txBody>
      </p:sp>
      <p:sp>
        <p:nvSpPr>
          <p:cNvPr id="6" name="Marcador de número de diapositiva 5">
            <a:extLst>
              <a:ext uri="{FF2B5EF4-FFF2-40B4-BE49-F238E27FC236}">
                <a16:creationId xmlns:a16="http://schemas.microsoft.com/office/drawing/2014/main" id="{7BD7FE46-557A-0A64-EC72-7EAC1986E1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43C03F1-FAAB-4398-B482-37444FCCA151}" type="slidenum">
              <a:rPr lang="es-MX" smtClean="0"/>
              <a:t>‹#›</a:t>
            </a:fld>
            <a:endParaRPr lang="es-MX"/>
          </a:p>
        </p:txBody>
      </p:sp>
    </p:spTree>
    <p:extLst>
      <p:ext uri="{BB962C8B-B14F-4D97-AF65-F5344CB8AC3E}">
        <p14:creationId xmlns:p14="http://schemas.microsoft.com/office/powerpoint/2010/main" val="4197940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jp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5.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5.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chart" Target="../charts/chart1.xml"/><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5.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5.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5.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chart" Target="../charts/chart2.xml"/><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5.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chart" Target="../charts/chart3.xml"/><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5.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chart" Target="../charts/chart4.xml"/><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5.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chart" Target="../charts/chart5.xml"/><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5.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chart" Target="../charts/chart6.xml"/><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5.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5.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3.jpeg"/><Relationship Id="rId5" Type="http://schemas.openxmlformats.org/officeDocument/2006/relationships/image" Target="../media/image5.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3.jpeg"/><Relationship Id="rId5" Type="http://schemas.openxmlformats.org/officeDocument/2006/relationships/image" Target="../media/image5.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3.jpeg"/><Relationship Id="rId5" Type="http://schemas.openxmlformats.org/officeDocument/2006/relationships/image" Target="../media/image5.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3.jpeg"/><Relationship Id="rId5" Type="http://schemas.openxmlformats.org/officeDocument/2006/relationships/image" Target="../media/image5.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3.jpeg"/><Relationship Id="rId5" Type="http://schemas.openxmlformats.org/officeDocument/2006/relationships/image" Target="../media/image5.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3.jpeg"/><Relationship Id="rId5" Type="http://schemas.openxmlformats.org/officeDocument/2006/relationships/image" Target="../media/image5.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13.jpe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22.png"/><Relationship Id="rId5" Type="http://schemas.openxmlformats.org/officeDocument/2006/relationships/image" Target="../media/image13.jpe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13.jpe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24.png"/><Relationship Id="rId5" Type="http://schemas.openxmlformats.org/officeDocument/2006/relationships/image" Target="../media/image13.jpe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13.jpe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26.png"/><Relationship Id="rId5" Type="http://schemas.openxmlformats.org/officeDocument/2006/relationships/image" Target="../media/image13.jpeg"/><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27.png"/><Relationship Id="rId5" Type="http://schemas.openxmlformats.org/officeDocument/2006/relationships/image" Target="../media/image13.jpe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28.png"/><Relationship Id="rId5" Type="http://schemas.openxmlformats.org/officeDocument/2006/relationships/image" Target="../media/image13.jpe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3.jpeg"/><Relationship Id="rId5" Type="http://schemas.openxmlformats.org/officeDocument/2006/relationships/image" Target="../media/image5.png"/><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1.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9.png"/><Relationship Id="rId7" Type="http://schemas.openxmlformats.org/officeDocument/2006/relationships/image" Target="../media/image32.emf"/><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12.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12.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12.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12.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7.jp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agen 2" descr="Imagen digital de una ciudad&#10;&#10;El contenido generado por IA puede ser incorrecto.">
            <a:extLst>
              <a:ext uri="{FF2B5EF4-FFF2-40B4-BE49-F238E27FC236}">
                <a16:creationId xmlns:a16="http://schemas.microsoft.com/office/drawing/2014/main" id="{E57B3309-A26B-B48E-20B9-384D4922F3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7" name="TextBox 9">
            <a:extLst>
              <a:ext uri="{FF2B5EF4-FFF2-40B4-BE49-F238E27FC236}">
                <a16:creationId xmlns:a16="http://schemas.microsoft.com/office/drawing/2014/main" id="{01DD6F23-88E9-FE3F-A006-480F2607EA55}"/>
              </a:ext>
            </a:extLst>
          </p:cNvPr>
          <p:cNvSpPr txBox="1">
            <a:spLocks noChangeArrowheads="1"/>
          </p:cNvSpPr>
          <p:nvPr/>
        </p:nvSpPr>
        <p:spPr bwMode="auto">
          <a:xfrm>
            <a:off x="2630152" y="1281784"/>
            <a:ext cx="647291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s-PE" sz="4800" dirty="0">
                <a:solidFill>
                  <a:schemeClr val="bg1"/>
                </a:solidFill>
                <a:latin typeface="Poppins" panose="00000500000000000000" pitchFamily="2" charset="0"/>
                <a:cs typeface="Poppins" panose="00000500000000000000" pitchFamily="2" charset="0"/>
              </a:rPr>
              <a:t>Healthcare Industry Update – Hospitals’ Financial Condition</a:t>
            </a:r>
            <a:endParaRPr lang="id-ID" altLang="es-PE" sz="4800" dirty="0">
              <a:solidFill>
                <a:schemeClr val="bg1"/>
              </a:solidFill>
              <a:latin typeface="Poppins" panose="00000500000000000000" pitchFamily="2" charset="0"/>
              <a:cs typeface="Poppins" panose="00000500000000000000" pitchFamily="2" charset="0"/>
            </a:endParaRPr>
          </a:p>
        </p:txBody>
      </p:sp>
      <p:sp>
        <p:nvSpPr>
          <p:cNvPr id="9" name="Rectángulo: esquinas redondeadas 8">
            <a:extLst>
              <a:ext uri="{FF2B5EF4-FFF2-40B4-BE49-F238E27FC236}">
                <a16:creationId xmlns:a16="http://schemas.microsoft.com/office/drawing/2014/main" id="{2E5B59D3-2B67-BB0E-8035-37A64A9BD05F}"/>
              </a:ext>
            </a:extLst>
          </p:cNvPr>
          <p:cNvSpPr/>
          <p:nvPr/>
        </p:nvSpPr>
        <p:spPr>
          <a:xfrm>
            <a:off x="481264" y="412750"/>
            <a:ext cx="11229474" cy="6032500"/>
          </a:xfrm>
          <a:prstGeom prst="roundRect">
            <a:avLst>
              <a:gd name="adj" fmla="val 5077"/>
            </a:avLst>
          </a:prstGeom>
          <a:noFill/>
          <a:ln w="28575">
            <a:gradFill>
              <a:gsLst>
                <a:gs pos="0">
                  <a:srgbClr val="00B0F0">
                    <a:alpha val="37000"/>
                  </a:srgbClr>
                </a:gs>
                <a:gs pos="100000">
                  <a:srgbClr val="9FD3F7">
                    <a:alpha val="37000"/>
                  </a:srgb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s-MX"/>
          </a:p>
        </p:txBody>
      </p:sp>
      <p:pic>
        <p:nvPicPr>
          <p:cNvPr id="10" name="Gráfico 8">
            <a:extLst>
              <a:ext uri="{FF2B5EF4-FFF2-40B4-BE49-F238E27FC236}">
                <a16:creationId xmlns:a16="http://schemas.microsoft.com/office/drawing/2014/main" id="{DF6664FE-C2C0-D076-0270-D940920B65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2954" y="5509276"/>
            <a:ext cx="1642428" cy="738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n 13" descr="Texto, Logotipo&#10;&#10;El contenido generado por IA puede ser incorrecto.">
            <a:extLst>
              <a:ext uri="{FF2B5EF4-FFF2-40B4-BE49-F238E27FC236}">
                <a16:creationId xmlns:a16="http://schemas.microsoft.com/office/drawing/2014/main" id="{0DD11FA2-CFD8-1C1B-60CE-E152264C95A8}"/>
              </a:ext>
            </a:extLst>
          </p:cNvPr>
          <p:cNvPicPr>
            <a:picLocks noChangeAspect="1"/>
          </p:cNvPicPr>
          <p:nvPr/>
        </p:nvPicPr>
        <p:blipFill>
          <a:blip r:embed="rId5">
            <a:extLst>
              <a:ext uri="{28A0092B-C50C-407E-A947-70E740481C1C}">
                <a14:useLocalDpi xmlns:a14="http://schemas.microsoft.com/office/drawing/2010/main" val="0"/>
              </a:ext>
            </a:extLst>
          </a:blip>
          <a:srcRect l="25145" t="21080" r="26398" b="19497"/>
          <a:stretch>
            <a:fillRect/>
          </a:stretch>
        </p:blipFill>
        <p:spPr>
          <a:xfrm>
            <a:off x="377766" y="4306787"/>
            <a:ext cx="3100138" cy="2138463"/>
          </a:xfrm>
          <a:prstGeom prst="rect">
            <a:avLst/>
          </a:prstGeom>
        </p:spPr>
      </p:pic>
      <p:pic>
        <p:nvPicPr>
          <p:cNvPr id="4" name="Imagen 3" descr="Logotipo&#10;&#10;El contenido generado por IA puede ser incorrecto.">
            <a:extLst>
              <a:ext uri="{FF2B5EF4-FFF2-40B4-BE49-F238E27FC236}">
                <a16:creationId xmlns:a16="http://schemas.microsoft.com/office/drawing/2014/main" id="{599D1BA3-0F97-C0C2-6B8A-3645268C459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2331" y="5536288"/>
            <a:ext cx="2052437" cy="701335"/>
          </a:xfrm>
          <a:prstGeom prst="rect">
            <a:avLst/>
          </a:prstGeom>
        </p:spPr>
      </p:pic>
      <p:pic>
        <p:nvPicPr>
          <p:cNvPr id="2" name="Picture 1" descr="A black and red logo&#10;&#10;Description automatically generated">
            <a:extLst>
              <a:ext uri="{FF2B5EF4-FFF2-40B4-BE49-F238E27FC236}">
                <a16:creationId xmlns:a16="http://schemas.microsoft.com/office/drawing/2014/main" id="{9F585D2E-9EA6-3410-9C56-73745823F3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34339" y="5410011"/>
            <a:ext cx="1567543" cy="827612"/>
          </a:xfrm>
          <a:prstGeom prst="rect">
            <a:avLst/>
          </a:prstGeom>
        </p:spPr>
      </p:pic>
      <p:pic>
        <p:nvPicPr>
          <p:cNvPr id="17" name="Picture 16" descr="A grey and white logo&#10;&#10;AI-generated content may be incorrect.">
            <a:extLst>
              <a:ext uri="{FF2B5EF4-FFF2-40B4-BE49-F238E27FC236}">
                <a16:creationId xmlns:a16="http://schemas.microsoft.com/office/drawing/2014/main" id="{E18FAF02-ED3F-3CA7-5D44-F0687C4B21CC}"/>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292680" y="5536288"/>
            <a:ext cx="2400133" cy="645197"/>
          </a:xfrm>
          <a:prstGeom prst="rect">
            <a:avLst/>
          </a:prstGeom>
        </p:spPr>
      </p:pic>
      <p:sp>
        <p:nvSpPr>
          <p:cNvPr id="5" name="Slide Number Placeholder 4">
            <a:extLst>
              <a:ext uri="{FF2B5EF4-FFF2-40B4-BE49-F238E27FC236}">
                <a16:creationId xmlns:a16="http://schemas.microsoft.com/office/drawing/2014/main" id="{3093A8E9-4806-174D-F23D-9995B4E2A9E0}"/>
              </a:ext>
            </a:extLst>
          </p:cNvPr>
          <p:cNvSpPr>
            <a:spLocks noGrp="1"/>
          </p:cNvSpPr>
          <p:nvPr>
            <p:ph type="sldNum" sz="quarter" idx="12"/>
          </p:nvPr>
        </p:nvSpPr>
        <p:spPr/>
        <p:txBody>
          <a:bodyPr/>
          <a:lstStyle/>
          <a:p>
            <a:fld id="{643C03F1-FAAB-4398-B482-37444FCCA151}" type="slidenum">
              <a:rPr lang="es-MX" smtClean="0"/>
              <a:t>1</a:t>
            </a:fld>
            <a:endParaRPr lang="es-MX"/>
          </a:p>
        </p:txBody>
      </p:sp>
    </p:spTree>
    <p:extLst>
      <p:ext uri="{BB962C8B-B14F-4D97-AF65-F5344CB8AC3E}">
        <p14:creationId xmlns:p14="http://schemas.microsoft.com/office/powerpoint/2010/main" val="3524866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descr="Patrón de fondo&#10;&#10;El contenido generado por IA puede ser incorrecto.">
            <a:extLst>
              <a:ext uri="{FF2B5EF4-FFF2-40B4-BE49-F238E27FC236}">
                <a16:creationId xmlns:a16="http://schemas.microsoft.com/office/drawing/2014/main" id="{CBE6AC38-5AAD-BEE2-B62B-908C5F4BA4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2050" name="TextBox 1">
            <a:extLst>
              <a:ext uri="{FF2B5EF4-FFF2-40B4-BE49-F238E27FC236}">
                <a16:creationId xmlns:a16="http://schemas.microsoft.com/office/drawing/2014/main" id="{315321E6-9026-A242-8FE3-780326E8BA82}"/>
              </a:ext>
            </a:extLst>
          </p:cNvPr>
          <p:cNvSpPr txBox="1">
            <a:spLocks noChangeArrowheads="1"/>
          </p:cNvSpPr>
          <p:nvPr/>
        </p:nvSpPr>
        <p:spPr bwMode="auto">
          <a:xfrm>
            <a:off x="1644650" y="2160588"/>
            <a:ext cx="8925814"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457200" indent="-457200" eaLnBrk="1" hangingPunct="1">
              <a:buFont typeface="Arial" panose="020B0604020202020204" pitchFamily="34" charset="0"/>
              <a:buChar char="•"/>
            </a:pPr>
            <a:r>
              <a:rPr lang="en-US" altLang="es-PE" sz="2400" b="1" dirty="0">
                <a:solidFill>
                  <a:schemeClr val="bg1"/>
                </a:solidFill>
                <a:latin typeface="Poppins" panose="00000500000000000000" pitchFamily="2" charset="0"/>
                <a:cs typeface="Poppins" panose="00000500000000000000" pitchFamily="2" charset="0"/>
              </a:rPr>
              <a:t>Overview of Puerto Rico Healthcare Economic Data</a:t>
            </a:r>
          </a:p>
          <a:p>
            <a:pPr marL="457200" indent="-457200" eaLnBrk="1" hangingPunct="1">
              <a:buFont typeface="Arial" panose="020B0604020202020204" pitchFamily="34" charset="0"/>
              <a:buChar char="•"/>
            </a:pPr>
            <a:r>
              <a:rPr lang="en-US" altLang="es-PE" sz="2400" b="1" dirty="0">
                <a:solidFill>
                  <a:schemeClr val="bg1"/>
                </a:solidFill>
                <a:latin typeface="Poppins" panose="00000500000000000000" pitchFamily="2" charset="0"/>
                <a:cs typeface="Poppins" panose="00000500000000000000" pitchFamily="2" charset="0"/>
              </a:rPr>
              <a:t>Comparison of Key Metrics between Puerto Rico and US hospitals</a:t>
            </a:r>
          </a:p>
          <a:p>
            <a:pPr marL="1200150" lvl="1" indent="-457200">
              <a:buFont typeface="Arial" panose="020B0604020202020204" pitchFamily="34" charset="0"/>
              <a:buChar char="•"/>
            </a:pPr>
            <a:r>
              <a:rPr lang="en-US" altLang="es-PE" sz="2400" b="1" dirty="0">
                <a:solidFill>
                  <a:schemeClr val="bg1"/>
                </a:solidFill>
                <a:latin typeface="Poppins" panose="00000500000000000000" pitchFamily="2" charset="0"/>
                <a:cs typeface="Poppins" panose="00000500000000000000" pitchFamily="2" charset="0"/>
              </a:rPr>
              <a:t>Acute Hospitals</a:t>
            </a:r>
          </a:p>
          <a:p>
            <a:pPr marL="1200150" lvl="1" indent="-457200">
              <a:buFont typeface="Arial" panose="020B0604020202020204" pitchFamily="34" charset="0"/>
              <a:buChar char="•"/>
            </a:pPr>
            <a:r>
              <a:rPr lang="en-US" altLang="es-PE" sz="2400" b="1" dirty="0">
                <a:solidFill>
                  <a:schemeClr val="bg1"/>
                </a:solidFill>
                <a:latin typeface="Poppins" panose="00000500000000000000" pitchFamily="2" charset="0"/>
                <a:cs typeface="Poppins" panose="00000500000000000000" pitchFamily="2" charset="0"/>
              </a:rPr>
              <a:t>Psychiatric Hospitals (Free Standing)</a:t>
            </a:r>
          </a:p>
          <a:p>
            <a:pPr marL="1200150" lvl="1" indent="-457200">
              <a:buFont typeface="Arial" panose="020B0604020202020204" pitchFamily="34" charset="0"/>
              <a:buChar char="•"/>
            </a:pPr>
            <a:r>
              <a:rPr lang="en-US" altLang="es-PE" sz="2400" b="1" dirty="0">
                <a:solidFill>
                  <a:schemeClr val="bg1"/>
                </a:solidFill>
                <a:latin typeface="Poppins" panose="00000500000000000000" pitchFamily="2" charset="0"/>
                <a:cs typeface="Poppins" panose="00000500000000000000" pitchFamily="2" charset="0"/>
              </a:rPr>
              <a:t>Rehabilitation Hospitals (Free Standing)</a:t>
            </a:r>
          </a:p>
          <a:p>
            <a:pPr marL="457200" indent="-457200">
              <a:buFont typeface="Arial" panose="020B0604020202020204" pitchFamily="34" charset="0"/>
              <a:buChar char="•"/>
            </a:pPr>
            <a:r>
              <a:rPr lang="en-US" altLang="es-PE" sz="2400" b="1" dirty="0">
                <a:solidFill>
                  <a:schemeClr val="bg1"/>
                </a:solidFill>
                <a:latin typeface="Poppins" panose="00000500000000000000" pitchFamily="2" charset="0"/>
                <a:cs typeface="Poppins" panose="00000500000000000000" pitchFamily="2" charset="0"/>
              </a:rPr>
              <a:t>Financial Condition of Puerto Rico Hospitals per type of organization </a:t>
            </a:r>
            <a:endParaRPr lang="id-ID" altLang="es-PE" sz="2400" b="1" dirty="0">
              <a:solidFill>
                <a:schemeClr val="bg1"/>
              </a:solidFill>
              <a:latin typeface="Poppins" panose="00000500000000000000" pitchFamily="2" charset="0"/>
              <a:cs typeface="Poppins" panose="00000500000000000000" pitchFamily="2" charset="0"/>
            </a:endParaRPr>
          </a:p>
        </p:txBody>
      </p:sp>
      <p:grpSp>
        <p:nvGrpSpPr>
          <p:cNvPr id="2051" name="Group 4">
            <a:extLst>
              <a:ext uri="{FF2B5EF4-FFF2-40B4-BE49-F238E27FC236}">
                <a16:creationId xmlns:a16="http://schemas.microsoft.com/office/drawing/2014/main" id="{A2068BFA-4923-58BF-293C-9E351AC7B5E3}"/>
              </a:ext>
            </a:extLst>
          </p:cNvPr>
          <p:cNvGrpSpPr>
            <a:grpSpLocks/>
          </p:cNvGrpSpPr>
          <p:nvPr/>
        </p:nvGrpSpPr>
        <p:grpSpPr bwMode="auto">
          <a:xfrm>
            <a:off x="1644650" y="1115568"/>
            <a:ext cx="4875022" cy="732282"/>
            <a:chOff x="3788292" y="1769654"/>
            <a:chExt cx="3922435" cy="646454"/>
          </a:xfrm>
        </p:grpSpPr>
        <p:sp>
          <p:nvSpPr>
            <p:cNvPr id="4" name="Rectangle: Rounded Corners 3">
              <a:extLst>
                <a:ext uri="{FF2B5EF4-FFF2-40B4-BE49-F238E27FC236}">
                  <a16:creationId xmlns:a16="http://schemas.microsoft.com/office/drawing/2014/main" id="{BB3FCCB9-9984-D012-F76B-2E9814D2B5EF}"/>
                </a:ext>
              </a:extLst>
            </p:cNvPr>
            <p:cNvSpPr/>
            <p:nvPr/>
          </p:nvSpPr>
          <p:spPr>
            <a:xfrm>
              <a:off x="3788292" y="1769654"/>
              <a:ext cx="3922435" cy="646454"/>
            </a:xfrm>
            <a:prstGeom prst="roundRect">
              <a:avLst>
                <a:gd name="adj" fmla="val 0"/>
              </a:avLst>
            </a:prstGeom>
            <a:solidFill>
              <a:srgbClr val="0085FF"/>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sp>
          <p:nvSpPr>
            <p:cNvPr id="2058" name="TextBox 2">
              <a:extLst>
                <a:ext uri="{FF2B5EF4-FFF2-40B4-BE49-F238E27FC236}">
                  <a16:creationId xmlns:a16="http://schemas.microsoft.com/office/drawing/2014/main" id="{CDA9358A-F0AE-79F2-24DD-F68F53919BF9}"/>
                </a:ext>
              </a:extLst>
            </p:cNvPr>
            <p:cNvSpPr txBox="1">
              <a:spLocks noChangeArrowheads="1"/>
            </p:cNvSpPr>
            <p:nvPr/>
          </p:nvSpPr>
          <p:spPr bwMode="auto">
            <a:xfrm>
              <a:off x="3788292" y="1849791"/>
              <a:ext cx="3922435" cy="470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s-PE" sz="2800" dirty="0">
                  <a:solidFill>
                    <a:schemeClr val="bg1"/>
                  </a:solidFill>
                  <a:latin typeface="Poppins" panose="00000500000000000000" pitchFamily="2" charset="0"/>
                  <a:cs typeface="Poppins" panose="00000500000000000000" pitchFamily="2" charset="0"/>
                </a:rPr>
                <a:t>Topics</a:t>
              </a:r>
              <a:endParaRPr lang="id-ID" altLang="es-PE" sz="2800" dirty="0">
                <a:solidFill>
                  <a:schemeClr val="bg1"/>
                </a:solidFill>
                <a:latin typeface="Poppins" panose="00000500000000000000" pitchFamily="2" charset="0"/>
                <a:cs typeface="Poppins" panose="00000500000000000000" pitchFamily="2" charset="0"/>
              </a:endParaRPr>
            </a:p>
          </p:txBody>
        </p:sp>
      </p:grpSp>
      <p:sp>
        <p:nvSpPr>
          <p:cNvPr id="2" name="Rectángulo: esquinas redondeadas 1">
            <a:extLst>
              <a:ext uri="{FF2B5EF4-FFF2-40B4-BE49-F238E27FC236}">
                <a16:creationId xmlns:a16="http://schemas.microsoft.com/office/drawing/2014/main" id="{517296CB-00AD-FAE7-65E2-551FD6C0E54C}"/>
              </a:ext>
            </a:extLst>
          </p:cNvPr>
          <p:cNvSpPr/>
          <p:nvPr/>
        </p:nvSpPr>
        <p:spPr>
          <a:xfrm>
            <a:off x="481264" y="412750"/>
            <a:ext cx="11229474" cy="6032500"/>
          </a:xfrm>
          <a:prstGeom prst="roundRect">
            <a:avLst>
              <a:gd name="adj" fmla="val 5077"/>
            </a:avLst>
          </a:prstGeom>
          <a:noFill/>
          <a:ln w="28575">
            <a:gradFill>
              <a:gsLst>
                <a:gs pos="0">
                  <a:srgbClr val="00B0F0">
                    <a:alpha val="37000"/>
                  </a:srgbClr>
                </a:gs>
                <a:gs pos="100000">
                  <a:srgbClr val="9FD3F7">
                    <a:alpha val="37000"/>
                  </a:srgb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s-MX"/>
          </a:p>
        </p:txBody>
      </p:sp>
      <p:pic>
        <p:nvPicPr>
          <p:cNvPr id="3" name="Gráfico 8">
            <a:extLst>
              <a:ext uri="{FF2B5EF4-FFF2-40B4-BE49-F238E27FC236}">
                <a16:creationId xmlns:a16="http://schemas.microsoft.com/office/drawing/2014/main" id="{D3850A34-0F0A-AB49-E210-5CC744AA12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14560" y="5483346"/>
            <a:ext cx="1642428" cy="738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6" descr="Logotipo&#10;&#10;El contenido generado por IA puede ser incorrecto.">
            <a:extLst>
              <a:ext uri="{FF2B5EF4-FFF2-40B4-BE49-F238E27FC236}">
                <a16:creationId xmlns:a16="http://schemas.microsoft.com/office/drawing/2014/main" id="{E82628AB-BC7D-CB20-6360-EEE24D87AF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6" name="Picture 5" descr="A black and red logo&#10;&#10;Description automatically generated">
            <a:extLst>
              <a:ext uri="{FF2B5EF4-FFF2-40B4-BE49-F238E27FC236}">
                <a16:creationId xmlns:a16="http://schemas.microsoft.com/office/drawing/2014/main" id="{18AB0813-A123-86CE-CBFF-C6CAA8F7DF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27275" y="5564357"/>
            <a:ext cx="1567543" cy="827612"/>
          </a:xfrm>
          <a:prstGeom prst="rect">
            <a:avLst/>
          </a:prstGeom>
        </p:spPr>
      </p:pic>
      <p:pic>
        <p:nvPicPr>
          <p:cNvPr id="10" name="Picture 9" descr="A grey and white logo&#10;&#10;AI-generated content may be incorrect.">
            <a:extLst>
              <a:ext uri="{FF2B5EF4-FFF2-40B4-BE49-F238E27FC236}">
                <a16:creationId xmlns:a16="http://schemas.microsoft.com/office/drawing/2014/main" id="{33D003C2-7334-16F5-C0E2-368C30013BB9}"/>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516502" y="5578322"/>
            <a:ext cx="2392297" cy="64309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7FABF-5240-EC62-0506-666D12C77A1E}"/>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17C242DE-4B77-3317-09E4-BE48A28EC87C}"/>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816429" cy="6858001"/>
          </a:xfrm>
          <a:prstGeom prst="rect">
            <a:avLst/>
          </a:prstGeom>
        </p:spPr>
      </p:pic>
      <p:sp>
        <p:nvSpPr>
          <p:cNvPr id="3074" name="TextBox 3">
            <a:extLst>
              <a:ext uri="{FF2B5EF4-FFF2-40B4-BE49-F238E27FC236}">
                <a16:creationId xmlns:a16="http://schemas.microsoft.com/office/drawing/2014/main" id="{1CFCA592-D6C7-2500-1972-4BA435E3F315}"/>
              </a:ext>
            </a:extLst>
          </p:cNvPr>
          <p:cNvSpPr txBox="1">
            <a:spLocks noChangeArrowheads="1"/>
          </p:cNvSpPr>
          <p:nvPr/>
        </p:nvSpPr>
        <p:spPr bwMode="auto">
          <a:xfrm>
            <a:off x="1466959" y="2644267"/>
            <a:ext cx="10418082" cy="1766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6500"/>
              </a:lnSpc>
            </a:pPr>
            <a:r>
              <a:rPr lang="en-US" altLang="es-PE" sz="6000" b="1" dirty="0">
                <a:solidFill>
                  <a:srgbClr val="122157"/>
                </a:solidFill>
                <a:latin typeface="Poppins" panose="00000500000000000000" pitchFamily="2" charset="0"/>
                <a:cs typeface="Poppins" panose="00000500000000000000" pitchFamily="2" charset="0"/>
              </a:rPr>
              <a:t>Puerto Rico Resources for Healthcare Services</a:t>
            </a:r>
          </a:p>
        </p:txBody>
      </p:sp>
      <p:pic>
        <p:nvPicPr>
          <p:cNvPr id="4" name="Picture 3" descr="A black and red logo&#10;&#10;Description automatically generated">
            <a:extLst>
              <a:ext uri="{FF2B5EF4-FFF2-40B4-BE49-F238E27FC236}">
                <a16:creationId xmlns:a16="http://schemas.microsoft.com/office/drawing/2014/main" id="{9AF255BB-B994-8579-FE53-D5542B8648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7081" y="5930912"/>
            <a:ext cx="1567543" cy="827612"/>
          </a:xfrm>
          <a:prstGeom prst="rect">
            <a:avLst/>
          </a:prstGeom>
        </p:spPr>
      </p:pic>
      <p:grpSp>
        <p:nvGrpSpPr>
          <p:cNvPr id="6" name="Group 5">
            <a:extLst>
              <a:ext uri="{FF2B5EF4-FFF2-40B4-BE49-F238E27FC236}">
                <a16:creationId xmlns:a16="http://schemas.microsoft.com/office/drawing/2014/main" id="{D3127595-B15E-176C-F6F1-96A0C387C115}"/>
              </a:ext>
            </a:extLst>
          </p:cNvPr>
          <p:cNvGrpSpPr/>
          <p:nvPr/>
        </p:nvGrpSpPr>
        <p:grpSpPr>
          <a:xfrm>
            <a:off x="6200524" y="5874327"/>
            <a:ext cx="5160204" cy="679674"/>
            <a:chOff x="4676523" y="5538134"/>
            <a:chExt cx="6780465" cy="884249"/>
          </a:xfrm>
        </p:grpSpPr>
        <p:pic>
          <p:nvPicPr>
            <p:cNvPr id="7" name="Gráfico 9">
              <a:extLst>
                <a:ext uri="{FF2B5EF4-FFF2-40B4-BE49-F238E27FC236}">
                  <a16:creationId xmlns:a16="http://schemas.microsoft.com/office/drawing/2014/main" id="{F77E9E93-0D07-0BF2-9FC3-4CD30961AA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7" descr="Logotipo&#10;&#10;El contenido generado por IA puede ser incorrecto.">
              <a:extLst>
                <a:ext uri="{FF2B5EF4-FFF2-40B4-BE49-F238E27FC236}">
                  <a16:creationId xmlns:a16="http://schemas.microsoft.com/office/drawing/2014/main" id="{99887D11-A9B7-A1DE-9A58-17762267C8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10" name="Picture 9" descr="Graphical user interface&#10;&#10;Description automatically generated with medium confidence">
              <a:extLst>
                <a:ext uri="{FF2B5EF4-FFF2-40B4-BE49-F238E27FC236}">
                  <a16:creationId xmlns:a16="http://schemas.microsoft.com/office/drawing/2014/main" id="{6ED23448-B28B-498B-53C4-DCB871C813CC}"/>
                </a:ext>
              </a:extLst>
            </p:cNvPr>
            <p:cNvPicPr>
              <a:picLocks noChangeAspect="1"/>
            </p:cNvPicPr>
            <p:nvPr/>
          </p:nvPicPr>
          <p:blipFill rotWithShape="1">
            <a:blip r:embed="rId6">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40890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B2122-DE30-CD29-737E-63A21C7F219A}"/>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F5C3C1D4-D4EE-9CC4-7AF5-AFB40AAA92C3}"/>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447800" cy="6858001"/>
          </a:xfrm>
          <a:prstGeom prst="rect">
            <a:avLst/>
          </a:prstGeom>
        </p:spPr>
      </p:pic>
      <p:pic>
        <p:nvPicPr>
          <p:cNvPr id="2" name="Picture 1" descr="A black and red logo&#10;&#10;Description automatically generated">
            <a:extLst>
              <a:ext uri="{FF2B5EF4-FFF2-40B4-BE49-F238E27FC236}">
                <a16:creationId xmlns:a16="http://schemas.microsoft.com/office/drawing/2014/main" id="{716AA101-63A7-7385-D853-F4CDFC3463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3300" y="5907183"/>
            <a:ext cx="1567543" cy="827612"/>
          </a:xfrm>
          <a:prstGeom prst="rect">
            <a:avLst/>
          </a:prstGeom>
        </p:spPr>
      </p:pic>
      <p:grpSp>
        <p:nvGrpSpPr>
          <p:cNvPr id="6" name="Group 5">
            <a:extLst>
              <a:ext uri="{FF2B5EF4-FFF2-40B4-BE49-F238E27FC236}">
                <a16:creationId xmlns:a16="http://schemas.microsoft.com/office/drawing/2014/main" id="{2B1AE28C-5D08-6522-2D00-17F3BB5C0E28}"/>
              </a:ext>
            </a:extLst>
          </p:cNvPr>
          <p:cNvGrpSpPr/>
          <p:nvPr/>
        </p:nvGrpSpPr>
        <p:grpSpPr>
          <a:xfrm>
            <a:off x="6695824" y="5887027"/>
            <a:ext cx="5160204" cy="679674"/>
            <a:chOff x="4676523" y="5538134"/>
            <a:chExt cx="6780465" cy="884249"/>
          </a:xfrm>
        </p:grpSpPr>
        <p:pic>
          <p:nvPicPr>
            <p:cNvPr id="7" name="Gráfico 9">
              <a:extLst>
                <a:ext uri="{FF2B5EF4-FFF2-40B4-BE49-F238E27FC236}">
                  <a16:creationId xmlns:a16="http://schemas.microsoft.com/office/drawing/2014/main" id="{81100326-9141-967E-2156-0DB338CF70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7" descr="Logotipo&#10;&#10;El contenido generado por IA puede ser incorrecto.">
              <a:extLst>
                <a:ext uri="{FF2B5EF4-FFF2-40B4-BE49-F238E27FC236}">
                  <a16:creationId xmlns:a16="http://schemas.microsoft.com/office/drawing/2014/main" id="{6E219C47-330E-9B99-F786-E92C93D603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10" name="Picture 9" descr="Graphical user interface&#10;&#10;Description automatically generated with medium confidence">
              <a:extLst>
                <a:ext uri="{FF2B5EF4-FFF2-40B4-BE49-F238E27FC236}">
                  <a16:creationId xmlns:a16="http://schemas.microsoft.com/office/drawing/2014/main" id="{69C06155-AAD9-C105-E07C-A2CF48E28826}"/>
                </a:ext>
              </a:extLst>
            </p:cNvPr>
            <p:cNvPicPr>
              <a:picLocks noChangeAspect="1"/>
            </p:cNvPicPr>
            <p:nvPr/>
          </p:nvPicPr>
          <p:blipFill rotWithShape="1">
            <a:blip r:embed="rId6">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sp>
        <p:nvSpPr>
          <p:cNvPr id="8" name="TextBox 3">
            <a:extLst>
              <a:ext uri="{FF2B5EF4-FFF2-40B4-BE49-F238E27FC236}">
                <a16:creationId xmlns:a16="http://schemas.microsoft.com/office/drawing/2014/main" id="{E456A9F9-51D4-4E91-66EC-A295D0A32C5B}"/>
              </a:ext>
            </a:extLst>
          </p:cNvPr>
          <p:cNvSpPr txBox="1">
            <a:spLocks noChangeArrowheads="1"/>
          </p:cNvSpPr>
          <p:nvPr/>
        </p:nvSpPr>
        <p:spPr bwMode="auto">
          <a:xfrm>
            <a:off x="1486783" y="291299"/>
            <a:ext cx="10418082" cy="86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ts val="3000"/>
              </a:lnSpc>
            </a:pPr>
            <a:r>
              <a:rPr lang="es-PR" sz="2800" b="1" dirty="0">
                <a:solidFill>
                  <a:srgbClr val="122157"/>
                </a:solidFill>
                <a:latin typeface="Poppins" panose="00000500000000000000" pitchFamily="2" charset="0"/>
                <a:cs typeface="Poppins" panose="00000500000000000000" pitchFamily="2" charset="0"/>
              </a:rPr>
              <a:t>Los hospitales enfrentan la reducción y envejecimiento de la población</a:t>
            </a:r>
            <a:endParaRPr lang="en-US" altLang="es-PE" sz="2800" b="1" dirty="0">
              <a:solidFill>
                <a:srgbClr val="122157"/>
              </a:solidFill>
              <a:latin typeface="Poppins" panose="00000500000000000000" pitchFamily="2" charset="0"/>
              <a:cs typeface="Poppins" panose="00000500000000000000" pitchFamily="2" charset="0"/>
            </a:endParaRPr>
          </a:p>
        </p:txBody>
      </p:sp>
      <p:sp>
        <p:nvSpPr>
          <p:cNvPr id="12" name="TextBox 11">
            <a:extLst>
              <a:ext uri="{FF2B5EF4-FFF2-40B4-BE49-F238E27FC236}">
                <a16:creationId xmlns:a16="http://schemas.microsoft.com/office/drawing/2014/main" id="{62DB1211-0B44-6661-36A1-DA50942128AD}"/>
              </a:ext>
            </a:extLst>
          </p:cNvPr>
          <p:cNvSpPr txBox="1"/>
          <p:nvPr/>
        </p:nvSpPr>
        <p:spPr>
          <a:xfrm>
            <a:off x="1717928" y="1268213"/>
            <a:ext cx="8497787" cy="369332"/>
          </a:xfrm>
          <a:prstGeom prst="rect">
            <a:avLst/>
          </a:prstGeom>
          <a:noFill/>
        </p:spPr>
        <p:txBody>
          <a:bodyPr wrap="square">
            <a:spAutoFit/>
          </a:bodyPr>
          <a:lstStyle/>
          <a:p>
            <a:r>
              <a:rPr lang="es-PR" b="1" dirty="0">
                <a:solidFill>
                  <a:srgbClr val="122157"/>
                </a:solidFill>
                <a:latin typeface="Century Gothic" panose="020B0502020202020204" pitchFamily="34" charset="0"/>
              </a:rPr>
              <a:t>Posición de Puerto Rico entre los 2017 países del mundo</a:t>
            </a:r>
          </a:p>
        </p:txBody>
      </p:sp>
      <p:graphicFrame>
        <p:nvGraphicFramePr>
          <p:cNvPr id="4" name="Table 3">
            <a:extLst>
              <a:ext uri="{FF2B5EF4-FFF2-40B4-BE49-F238E27FC236}">
                <a16:creationId xmlns:a16="http://schemas.microsoft.com/office/drawing/2014/main" id="{756281EB-A13B-6506-481A-97E96CB17773}"/>
              </a:ext>
            </a:extLst>
          </p:cNvPr>
          <p:cNvGraphicFramePr>
            <a:graphicFrameLocks noGrp="1"/>
          </p:cNvGraphicFramePr>
          <p:nvPr/>
        </p:nvGraphicFramePr>
        <p:xfrm>
          <a:off x="1954863" y="1895762"/>
          <a:ext cx="6464703" cy="3066476"/>
        </p:xfrm>
        <a:graphic>
          <a:graphicData uri="http://schemas.openxmlformats.org/drawingml/2006/table">
            <a:tbl>
              <a:tblPr>
                <a:tableStyleId>{5C22544A-7EE6-4342-B048-85BDC9FD1C3A}</a:tableStyleId>
              </a:tblPr>
              <a:tblGrid>
                <a:gridCol w="296508">
                  <a:extLst>
                    <a:ext uri="{9D8B030D-6E8A-4147-A177-3AD203B41FA5}">
                      <a16:colId xmlns:a16="http://schemas.microsoft.com/office/drawing/2014/main" val="652287746"/>
                    </a:ext>
                  </a:extLst>
                </a:gridCol>
                <a:gridCol w="3887759">
                  <a:extLst>
                    <a:ext uri="{9D8B030D-6E8A-4147-A177-3AD203B41FA5}">
                      <a16:colId xmlns:a16="http://schemas.microsoft.com/office/drawing/2014/main" val="3799315977"/>
                    </a:ext>
                  </a:extLst>
                </a:gridCol>
                <a:gridCol w="1140218">
                  <a:extLst>
                    <a:ext uri="{9D8B030D-6E8A-4147-A177-3AD203B41FA5}">
                      <a16:colId xmlns:a16="http://schemas.microsoft.com/office/drawing/2014/main" val="4086321518"/>
                    </a:ext>
                  </a:extLst>
                </a:gridCol>
                <a:gridCol w="1140218">
                  <a:extLst>
                    <a:ext uri="{9D8B030D-6E8A-4147-A177-3AD203B41FA5}">
                      <a16:colId xmlns:a16="http://schemas.microsoft.com/office/drawing/2014/main" val="3720179763"/>
                    </a:ext>
                  </a:extLst>
                </a:gridCol>
              </a:tblGrid>
              <a:tr h="438068">
                <a:tc>
                  <a:txBody>
                    <a:bodyPr/>
                    <a:lstStyle/>
                    <a:p>
                      <a:pPr algn="l" fontAlgn="b"/>
                      <a:endParaRPr lang="es-ES" sz="1100" b="0" i="0" u="none" strike="noStrike" dirty="0">
                        <a:solidFill>
                          <a:srgbClr val="000000"/>
                        </a:solidFill>
                        <a:effectLst/>
                        <a:latin typeface="Century Gothic" panose="020B0502020202020204" pitchFamily="34" charset="0"/>
                      </a:endParaRPr>
                    </a:p>
                  </a:txBody>
                  <a:tcPr marL="114300" marR="9525" marT="9525" marB="0" anchor="b">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endParaRPr lang="es-ES" sz="1100" b="0" i="0" u="none" strike="noStrike" dirty="0">
                        <a:solidFill>
                          <a:srgbClr val="000000"/>
                        </a:solidFill>
                        <a:effectLst/>
                        <a:latin typeface="Century Gothic" panose="020B0502020202020204" pitchFamily="34" charset="0"/>
                      </a:endParaRPr>
                    </a:p>
                  </a:txBody>
                  <a:tcPr marL="114300"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100" b="1" i="0" u="none" strike="noStrike" dirty="0">
                          <a:solidFill>
                            <a:schemeClr val="tx1"/>
                          </a:solidFill>
                          <a:effectLst/>
                          <a:latin typeface="Century Gothic"/>
                        </a:rPr>
                        <a:t>Dato</a:t>
                      </a:r>
                    </a:p>
                  </a:txBody>
                  <a:tcPr marL="9525" marR="11430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70C0"/>
                    </a:solidFill>
                  </a:tcPr>
                </a:tc>
                <a:tc>
                  <a:txBody>
                    <a:bodyPr/>
                    <a:lstStyle/>
                    <a:p>
                      <a:pPr algn="ctr" fontAlgn="b"/>
                      <a:r>
                        <a:rPr lang="es-ES" sz="1100" b="1" i="0" u="none" strike="noStrike" dirty="0">
                          <a:solidFill>
                            <a:schemeClr val="tx1"/>
                          </a:solidFill>
                          <a:effectLst/>
                          <a:latin typeface="Century Gothic"/>
                        </a:rPr>
                        <a:t>Posición en el mundo</a:t>
                      </a:r>
                    </a:p>
                  </a:txBody>
                  <a:tcPr marL="114300"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4112218257"/>
                  </a:ext>
                </a:extLst>
              </a:tr>
              <a:tr h="438068">
                <a:tc>
                  <a:txBody>
                    <a:bodyPr/>
                    <a:lstStyle/>
                    <a:p>
                      <a:pPr algn="l" fontAlgn="b"/>
                      <a:endParaRPr lang="es-ES" sz="1100" b="0" i="0" u="none" strike="noStrike" dirty="0">
                        <a:solidFill>
                          <a:srgbClr val="000000"/>
                        </a:solidFill>
                        <a:effectLst/>
                        <a:latin typeface="Century Gothic" panose="020B0502020202020204" pitchFamily="34" charset="0"/>
                      </a:endParaRPr>
                    </a:p>
                  </a:txBody>
                  <a:tcPr marL="114300" marR="9525" marT="9525"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l" fontAlgn="b"/>
                      <a:r>
                        <a:rPr lang="es-ES" sz="1200" b="1" u="none" strike="noStrike" dirty="0">
                          <a:effectLst/>
                          <a:latin typeface="Century Gothic"/>
                        </a:rPr>
                        <a:t>Crecimiento de la población (anual, 2000-2024)</a:t>
                      </a:r>
                      <a:endParaRPr lang="es-ES" sz="1200" b="1" i="0" u="none" strike="noStrike" dirty="0">
                        <a:solidFill>
                          <a:srgbClr val="000000"/>
                        </a:solidFill>
                        <a:effectLst/>
                        <a:latin typeface="Century Gothic"/>
                      </a:endParaRPr>
                    </a:p>
                  </a:txBody>
                  <a:tcPr marL="114300" marR="9525" marT="9525" marB="0" anchor="ctr">
                    <a:lnL w="381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5E6FF"/>
                    </a:solidFill>
                  </a:tcPr>
                </a:tc>
                <a:tc>
                  <a:txBody>
                    <a:bodyPr/>
                    <a:lstStyle/>
                    <a:p>
                      <a:pPr algn="r" fontAlgn="b"/>
                      <a:r>
                        <a:rPr lang="en-US" sz="1200" b="0" i="0" u="none" strike="noStrike" dirty="0">
                          <a:solidFill>
                            <a:srgbClr val="000000"/>
                          </a:solidFill>
                          <a:effectLst/>
                          <a:latin typeface="Century Gothic"/>
                        </a:rPr>
                        <a:t>-0.2 % </a:t>
                      </a:r>
                    </a:p>
                  </a:txBody>
                  <a:tcPr marL="9525" marR="11430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5E6FF"/>
                    </a:solidFill>
                  </a:tcPr>
                </a:tc>
                <a:tc>
                  <a:txBody>
                    <a:bodyPr/>
                    <a:lstStyle/>
                    <a:p>
                      <a:pPr algn="r" fontAlgn="b"/>
                      <a:r>
                        <a:rPr lang="en-US" sz="1200" b="1" i="0" u="none" strike="noStrike" dirty="0">
                          <a:solidFill>
                            <a:srgbClr val="000000"/>
                          </a:solidFill>
                          <a:effectLst/>
                          <a:latin typeface="Century Gothic"/>
                        </a:rPr>
                        <a:t>178</a:t>
                      </a:r>
                      <a:r>
                        <a:rPr lang="en-US" sz="1200" b="0" i="0" u="none" strike="noStrike" dirty="0">
                          <a:solidFill>
                            <a:srgbClr val="000000"/>
                          </a:solidFill>
                          <a:effectLst/>
                          <a:latin typeface="Century Gothic"/>
                        </a:rPr>
                        <a:t>/217</a:t>
                      </a:r>
                    </a:p>
                  </a:txBody>
                  <a:tcPr marL="9525" marR="11430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5E6FF"/>
                    </a:solidFill>
                  </a:tcPr>
                </a:tc>
                <a:extLst>
                  <a:ext uri="{0D108BD9-81ED-4DB2-BD59-A6C34878D82A}">
                    <a16:rowId xmlns:a16="http://schemas.microsoft.com/office/drawing/2014/main" val="1938152820"/>
                  </a:ext>
                </a:extLst>
              </a:tr>
              <a:tr h="438068">
                <a:tc>
                  <a:txBody>
                    <a:bodyPr/>
                    <a:lstStyle/>
                    <a:p>
                      <a:pPr algn="l" fontAlgn="b"/>
                      <a:endParaRPr lang="es-ES" sz="1100" b="0" i="0" u="none" strike="noStrike" dirty="0">
                        <a:solidFill>
                          <a:srgbClr val="000000"/>
                        </a:solidFill>
                        <a:effectLst/>
                        <a:latin typeface="Century Gothic" panose="020B0502020202020204" pitchFamily="34" charset="0"/>
                      </a:endParaRPr>
                    </a:p>
                  </a:txBody>
                  <a:tcPr marL="114300" marR="9525" marT="9525"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l" fontAlgn="b"/>
                      <a:r>
                        <a:rPr lang="es-ES" sz="1200" b="1" u="none" strike="noStrike" dirty="0">
                          <a:effectLst/>
                          <a:latin typeface="Century Gothic"/>
                        </a:rPr>
                        <a:t>Porciento de la población con menos de 14 años</a:t>
                      </a:r>
                      <a:endParaRPr lang="es-ES" sz="1200" b="1" i="0" u="none" strike="noStrike" dirty="0">
                        <a:solidFill>
                          <a:srgbClr val="000000"/>
                        </a:solidFill>
                        <a:effectLst/>
                        <a:latin typeface="Century Gothic"/>
                      </a:endParaRPr>
                    </a:p>
                  </a:txBody>
                  <a:tcPr marL="114300" marR="9525" marT="9525" marB="0" anchor="ctr">
                    <a:lnL w="381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5F0FF"/>
                    </a:solidFill>
                  </a:tcPr>
                </a:tc>
                <a:tc>
                  <a:txBody>
                    <a:bodyPr/>
                    <a:lstStyle/>
                    <a:p>
                      <a:pPr algn="r" fontAlgn="b"/>
                      <a:r>
                        <a:rPr lang="en-US" sz="1200" b="0" i="0" u="none" strike="noStrike" dirty="0">
                          <a:solidFill>
                            <a:srgbClr val="000000"/>
                          </a:solidFill>
                          <a:effectLst/>
                          <a:latin typeface="Century Gothic"/>
                        </a:rPr>
                        <a:t>11.6 % </a:t>
                      </a:r>
                    </a:p>
                  </a:txBody>
                  <a:tcPr marL="9525" marR="11430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5F0FF"/>
                    </a:solidFill>
                  </a:tcPr>
                </a:tc>
                <a:tc>
                  <a:txBody>
                    <a:bodyPr/>
                    <a:lstStyle/>
                    <a:p>
                      <a:pPr algn="r" fontAlgn="b"/>
                      <a:r>
                        <a:rPr lang="en-US" sz="1200" b="1" i="0" u="none" strike="noStrike" dirty="0">
                          <a:solidFill>
                            <a:srgbClr val="000000"/>
                          </a:solidFill>
                          <a:effectLst/>
                          <a:latin typeface="Century Gothic"/>
                        </a:rPr>
                        <a:t>214</a:t>
                      </a:r>
                      <a:r>
                        <a:rPr lang="en-US" sz="1200" b="0" i="0" u="none" strike="noStrike" dirty="0">
                          <a:solidFill>
                            <a:srgbClr val="000000"/>
                          </a:solidFill>
                          <a:effectLst/>
                          <a:latin typeface="Century Gothic"/>
                        </a:rPr>
                        <a:t>/217</a:t>
                      </a:r>
                    </a:p>
                  </a:txBody>
                  <a:tcPr marL="9525" marR="11430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5F0FF"/>
                    </a:solidFill>
                  </a:tcPr>
                </a:tc>
                <a:extLst>
                  <a:ext uri="{0D108BD9-81ED-4DB2-BD59-A6C34878D82A}">
                    <a16:rowId xmlns:a16="http://schemas.microsoft.com/office/drawing/2014/main" val="3817257182"/>
                  </a:ext>
                </a:extLst>
              </a:tr>
              <a:tr h="438068">
                <a:tc>
                  <a:txBody>
                    <a:bodyPr/>
                    <a:lstStyle/>
                    <a:p>
                      <a:pPr algn="l" fontAlgn="b"/>
                      <a:endParaRPr lang="es-ES" sz="1100" b="0" i="0" u="none" strike="noStrike">
                        <a:solidFill>
                          <a:srgbClr val="000000"/>
                        </a:solidFill>
                        <a:effectLst/>
                        <a:latin typeface="Century Gothic" panose="020B0502020202020204" pitchFamily="34" charset="0"/>
                      </a:endParaRPr>
                    </a:p>
                  </a:txBody>
                  <a:tcPr marL="114300" marR="9525" marT="9525"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fontAlgn="b"/>
                      <a:r>
                        <a:rPr lang="es-ES" sz="1200" b="1" u="none" strike="noStrike" dirty="0">
                          <a:effectLst/>
                          <a:latin typeface="Century Gothic"/>
                        </a:rPr>
                        <a:t>Porciento de la población con más de 65 años</a:t>
                      </a:r>
                      <a:endParaRPr lang="es-ES" sz="1200" b="1" i="0" u="none" strike="noStrike" dirty="0">
                        <a:solidFill>
                          <a:srgbClr val="000000"/>
                        </a:solidFill>
                        <a:effectLst/>
                        <a:latin typeface="Century Gothic"/>
                      </a:endParaRPr>
                    </a:p>
                  </a:txBody>
                  <a:tcPr marL="114300" marR="9525" marT="9525" marB="0" anchor="ctr">
                    <a:lnL w="381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3F3D1"/>
                    </a:solidFill>
                  </a:tcPr>
                </a:tc>
                <a:tc>
                  <a:txBody>
                    <a:bodyPr/>
                    <a:lstStyle/>
                    <a:p>
                      <a:pPr algn="r" fontAlgn="b"/>
                      <a:r>
                        <a:rPr lang="en-US" sz="1200" b="0" i="0" u="none" strike="noStrike" dirty="0">
                          <a:solidFill>
                            <a:srgbClr val="000000"/>
                          </a:solidFill>
                          <a:effectLst/>
                          <a:latin typeface="Century Gothic"/>
                        </a:rPr>
                        <a:t>24.7 % </a:t>
                      </a:r>
                    </a:p>
                  </a:txBody>
                  <a:tcPr marL="9525" marR="11430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3F3D1"/>
                    </a:solidFill>
                  </a:tcPr>
                </a:tc>
                <a:tc>
                  <a:txBody>
                    <a:bodyPr/>
                    <a:lstStyle/>
                    <a:p>
                      <a:pPr algn="r" fontAlgn="b"/>
                      <a:r>
                        <a:rPr lang="en-US" sz="1200" b="1" i="0" u="none" strike="noStrike" dirty="0">
                          <a:solidFill>
                            <a:srgbClr val="000000"/>
                          </a:solidFill>
                          <a:effectLst/>
                          <a:latin typeface="Century Gothic"/>
                        </a:rPr>
                        <a:t>3</a:t>
                      </a:r>
                      <a:r>
                        <a:rPr lang="en-US" sz="1200" b="0" i="0" u="none" strike="noStrike" dirty="0">
                          <a:solidFill>
                            <a:srgbClr val="000000"/>
                          </a:solidFill>
                          <a:effectLst/>
                          <a:latin typeface="Century Gothic"/>
                        </a:rPr>
                        <a:t>/217</a:t>
                      </a:r>
                    </a:p>
                  </a:txBody>
                  <a:tcPr marL="9525" marR="11430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3F3D1"/>
                    </a:solidFill>
                  </a:tcPr>
                </a:tc>
                <a:extLst>
                  <a:ext uri="{0D108BD9-81ED-4DB2-BD59-A6C34878D82A}">
                    <a16:rowId xmlns:a16="http://schemas.microsoft.com/office/drawing/2014/main" val="984371005"/>
                  </a:ext>
                </a:extLst>
              </a:tr>
              <a:tr h="438068">
                <a:tc>
                  <a:txBody>
                    <a:bodyPr/>
                    <a:lstStyle/>
                    <a:p>
                      <a:pPr algn="l" fontAlgn="b"/>
                      <a:endParaRPr lang="es-ES" sz="1100" b="0" i="0" u="none" strike="noStrike">
                        <a:solidFill>
                          <a:srgbClr val="000000"/>
                        </a:solidFill>
                        <a:effectLst/>
                        <a:latin typeface="Century Gothic" panose="020B0502020202020204" pitchFamily="34" charset="0"/>
                      </a:endParaRPr>
                    </a:p>
                  </a:txBody>
                  <a:tcPr marL="114300" marR="9525" marT="9525"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5761B"/>
                    </a:solidFill>
                  </a:tcPr>
                </a:tc>
                <a:tc>
                  <a:txBody>
                    <a:bodyPr/>
                    <a:lstStyle/>
                    <a:p>
                      <a:pPr algn="l" fontAlgn="b"/>
                      <a:r>
                        <a:rPr lang="es-ES" sz="1200" b="1" u="none" strike="noStrike" dirty="0">
                          <a:effectLst/>
                          <a:latin typeface="Century Gothic"/>
                        </a:rPr>
                        <a:t>Tasa de Dependencia (65+ como % de los trabajadores)</a:t>
                      </a:r>
                      <a:endParaRPr lang="es-ES" sz="1200" b="1" i="0" u="none" strike="noStrike" dirty="0">
                        <a:solidFill>
                          <a:srgbClr val="000000"/>
                        </a:solidFill>
                        <a:effectLst/>
                        <a:latin typeface="Century Gothic"/>
                      </a:endParaRPr>
                    </a:p>
                  </a:txBody>
                  <a:tcPr marL="114300" marR="9525" marT="9525" marB="0" anchor="ctr">
                    <a:lnL w="381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8D8BE"/>
                    </a:solidFill>
                  </a:tcPr>
                </a:tc>
                <a:tc>
                  <a:txBody>
                    <a:bodyPr/>
                    <a:lstStyle/>
                    <a:p>
                      <a:pPr algn="r" fontAlgn="b"/>
                      <a:r>
                        <a:rPr lang="en-US" sz="1200" b="0" i="0" u="none" strike="noStrike" dirty="0">
                          <a:solidFill>
                            <a:srgbClr val="000000"/>
                          </a:solidFill>
                          <a:effectLst/>
                          <a:latin typeface="Century Gothic"/>
                        </a:rPr>
                        <a:t>39.0 % </a:t>
                      </a:r>
                    </a:p>
                  </a:txBody>
                  <a:tcPr marL="9525" marR="11430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D8BE"/>
                    </a:solidFill>
                  </a:tcPr>
                </a:tc>
                <a:tc>
                  <a:txBody>
                    <a:bodyPr/>
                    <a:lstStyle/>
                    <a:p>
                      <a:pPr algn="r" fontAlgn="b"/>
                      <a:r>
                        <a:rPr lang="en-US" sz="1200" b="1" i="0" u="none" strike="noStrike" dirty="0">
                          <a:solidFill>
                            <a:srgbClr val="000000"/>
                          </a:solidFill>
                          <a:effectLst/>
                          <a:latin typeface="Century Gothic"/>
                        </a:rPr>
                        <a:t>3</a:t>
                      </a:r>
                      <a:r>
                        <a:rPr lang="en-US" sz="1200" b="0" i="0" u="none" strike="noStrike" dirty="0">
                          <a:solidFill>
                            <a:srgbClr val="000000"/>
                          </a:solidFill>
                          <a:effectLst/>
                          <a:latin typeface="Century Gothic"/>
                        </a:rPr>
                        <a:t>/217</a:t>
                      </a:r>
                    </a:p>
                  </a:txBody>
                  <a:tcPr marL="9525" marR="11430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D8BE"/>
                    </a:solidFill>
                  </a:tcPr>
                </a:tc>
                <a:extLst>
                  <a:ext uri="{0D108BD9-81ED-4DB2-BD59-A6C34878D82A}">
                    <a16:rowId xmlns:a16="http://schemas.microsoft.com/office/drawing/2014/main" val="1740948187"/>
                  </a:ext>
                </a:extLst>
              </a:tr>
              <a:tr h="438068">
                <a:tc>
                  <a:txBody>
                    <a:bodyPr/>
                    <a:lstStyle/>
                    <a:p>
                      <a:pPr algn="l" fontAlgn="b"/>
                      <a:endParaRPr lang="es-ES" sz="1100" b="0" i="0" u="none" strike="noStrike" dirty="0">
                        <a:solidFill>
                          <a:srgbClr val="000000"/>
                        </a:solidFill>
                        <a:effectLst/>
                        <a:latin typeface="Century Gothic" panose="020B0502020202020204" pitchFamily="34" charset="0"/>
                      </a:endParaRPr>
                    </a:p>
                  </a:txBody>
                  <a:tcPr marL="114300" marR="9525" marT="9525"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l" fontAlgn="b"/>
                      <a:r>
                        <a:rPr lang="es-ES" sz="1200" b="1" u="none" strike="noStrike" dirty="0">
                          <a:effectLst/>
                          <a:latin typeface="Century Gothic"/>
                        </a:rPr>
                        <a:t>Muertes por cada 1,000 habitantes (2023)</a:t>
                      </a:r>
                      <a:endParaRPr lang="es-ES" sz="1200" b="1" i="0" u="none" strike="noStrike" dirty="0">
                        <a:solidFill>
                          <a:srgbClr val="000000"/>
                        </a:solidFill>
                        <a:effectLst/>
                        <a:latin typeface="Century Gothic"/>
                      </a:endParaRPr>
                    </a:p>
                  </a:txBody>
                  <a:tcPr marL="114300" marR="9525" marT="9525" marB="0" anchor="ctr">
                    <a:lnL w="381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FF3CD"/>
                    </a:solidFill>
                  </a:tcPr>
                </a:tc>
                <a:tc>
                  <a:txBody>
                    <a:bodyPr/>
                    <a:lstStyle/>
                    <a:p>
                      <a:pPr algn="r" fontAlgn="b"/>
                      <a:r>
                        <a:rPr lang="en-US" sz="1200" b="0" i="0" u="none" strike="noStrike" dirty="0">
                          <a:solidFill>
                            <a:srgbClr val="000000"/>
                          </a:solidFill>
                          <a:effectLst/>
                          <a:latin typeface="Century Gothic"/>
                        </a:rPr>
                        <a:t>11</a:t>
                      </a:r>
                    </a:p>
                  </a:txBody>
                  <a:tcPr marL="9525" marR="11430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3CD"/>
                    </a:solidFill>
                  </a:tcPr>
                </a:tc>
                <a:tc>
                  <a:txBody>
                    <a:bodyPr/>
                    <a:lstStyle/>
                    <a:p>
                      <a:pPr algn="r" fontAlgn="b"/>
                      <a:r>
                        <a:rPr lang="en-US" sz="1200" b="1" i="0" u="none" strike="noStrike" dirty="0">
                          <a:solidFill>
                            <a:srgbClr val="000000"/>
                          </a:solidFill>
                          <a:effectLst/>
                          <a:latin typeface="Century Gothic"/>
                        </a:rPr>
                        <a:t>29</a:t>
                      </a:r>
                      <a:r>
                        <a:rPr lang="en-US" sz="1200" b="0" i="0" u="none" strike="noStrike" dirty="0">
                          <a:solidFill>
                            <a:srgbClr val="000000"/>
                          </a:solidFill>
                          <a:effectLst/>
                          <a:latin typeface="Century Gothic"/>
                        </a:rPr>
                        <a:t>/217</a:t>
                      </a:r>
                    </a:p>
                  </a:txBody>
                  <a:tcPr marL="9525" marR="11430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F3CD"/>
                    </a:solidFill>
                  </a:tcPr>
                </a:tc>
                <a:extLst>
                  <a:ext uri="{0D108BD9-81ED-4DB2-BD59-A6C34878D82A}">
                    <a16:rowId xmlns:a16="http://schemas.microsoft.com/office/drawing/2014/main" val="3891529739"/>
                  </a:ext>
                </a:extLst>
              </a:tr>
              <a:tr h="438068">
                <a:tc>
                  <a:txBody>
                    <a:bodyPr/>
                    <a:lstStyle/>
                    <a:p>
                      <a:pPr algn="l" fontAlgn="b"/>
                      <a:endParaRPr lang="es-ES" sz="1100" b="0" i="0" u="none" strike="noStrike" dirty="0">
                        <a:solidFill>
                          <a:srgbClr val="000000"/>
                        </a:solidFill>
                        <a:effectLst/>
                        <a:latin typeface="Century Gothic" panose="020B0502020202020204" pitchFamily="34" charset="0"/>
                      </a:endParaRPr>
                    </a:p>
                  </a:txBody>
                  <a:tcPr marL="114300" marR="9525" marT="9525"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r>
                        <a:rPr lang="es-ES" sz="1200" b="1" u="none" strike="noStrike" dirty="0">
                          <a:effectLst/>
                          <a:latin typeface="Century Gothic"/>
                        </a:rPr>
                        <a:t>Nacimientos por cada 1,000 habitantes</a:t>
                      </a:r>
                      <a:endParaRPr lang="es-ES" sz="1200" b="1" i="0" u="none" strike="noStrike" dirty="0">
                        <a:solidFill>
                          <a:srgbClr val="000000"/>
                        </a:solidFill>
                        <a:effectLst/>
                        <a:latin typeface="Century Gothic"/>
                      </a:endParaRPr>
                    </a:p>
                  </a:txBody>
                  <a:tcPr marL="114300" marR="9525" marT="9525" marB="0" anchor="ctr">
                    <a:lnL w="381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DFDDDD"/>
                    </a:solidFill>
                  </a:tcPr>
                </a:tc>
                <a:tc>
                  <a:txBody>
                    <a:bodyPr/>
                    <a:lstStyle/>
                    <a:p>
                      <a:pPr algn="r" fontAlgn="b"/>
                      <a:r>
                        <a:rPr lang="en-US" sz="1200" b="0" i="0" u="none" strike="noStrike" dirty="0">
                          <a:solidFill>
                            <a:srgbClr val="000000"/>
                          </a:solidFill>
                          <a:effectLst/>
                          <a:latin typeface="Century Gothic"/>
                        </a:rPr>
                        <a:t>6</a:t>
                      </a:r>
                    </a:p>
                  </a:txBody>
                  <a:tcPr marL="9525" marR="11430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FDDDD"/>
                    </a:solidFill>
                  </a:tcPr>
                </a:tc>
                <a:tc>
                  <a:txBody>
                    <a:bodyPr/>
                    <a:lstStyle/>
                    <a:p>
                      <a:pPr algn="r" fontAlgn="b"/>
                      <a:r>
                        <a:rPr lang="en-US" sz="1200" b="1" i="0" u="none" strike="noStrike" dirty="0">
                          <a:solidFill>
                            <a:srgbClr val="000000"/>
                          </a:solidFill>
                          <a:effectLst/>
                          <a:latin typeface="Century Gothic"/>
                        </a:rPr>
                        <a:t>212</a:t>
                      </a:r>
                      <a:r>
                        <a:rPr lang="en-US" sz="1200" b="0" i="0" u="none" strike="noStrike" dirty="0">
                          <a:solidFill>
                            <a:srgbClr val="000000"/>
                          </a:solidFill>
                          <a:effectLst/>
                          <a:latin typeface="Century Gothic"/>
                        </a:rPr>
                        <a:t>/217</a:t>
                      </a:r>
                    </a:p>
                  </a:txBody>
                  <a:tcPr marL="9525" marR="114300"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FDDDD"/>
                    </a:solidFill>
                  </a:tcPr>
                </a:tc>
                <a:extLst>
                  <a:ext uri="{0D108BD9-81ED-4DB2-BD59-A6C34878D82A}">
                    <a16:rowId xmlns:a16="http://schemas.microsoft.com/office/drawing/2014/main" val="1411554427"/>
                  </a:ext>
                </a:extLst>
              </a:tr>
            </a:tbl>
          </a:graphicData>
        </a:graphic>
      </p:graphicFrame>
      <p:sp>
        <p:nvSpPr>
          <p:cNvPr id="13" name="Partial Circle 12">
            <a:extLst>
              <a:ext uri="{FF2B5EF4-FFF2-40B4-BE49-F238E27FC236}">
                <a16:creationId xmlns:a16="http://schemas.microsoft.com/office/drawing/2014/main" id="{E8484ECD-1FFA-7498-C39D-5158A00AE2ED}"/>
              </a:ext>
            </a:extLst>
          </p:cNvPr>
          <p:cNvSpPr/>
          <p:nvPr/>
        </p:nvSpPr>
        <p:spPr>
          <a:xfrm rot="5400000">
            <a:off x="1765948" y="2308013"/>
            <a:ext cx="400050" cy="473870"/>
          </a:xfrm>
          <a:prstGeom prst="pie">
            <a:avLst>
              <a:gd name="adj1" fmla="val 0"/>
              <a:gd name="adj2" fmla="val 10813458"/>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R">
              <a:solidFill>
                <a:schemeClr val="tx1"/>
              </a:solidFill>
            </a:endParaRPr>
          </a:p>
        </p:txBody>
      </p:sp>
      <p:sp>
        <p:nvSpPr>
          <p:cNvPr id="14" name="Partial Circle 13">
            <a:extLst>
              <a:ext uri="{FF2B5EF4-FFF2-40B4-BE49-F238E27FC236}">
                <a16:creationId xmlns:a16="http://schemas.microsoft.com/office/drawing/2014/main" id="{954D5865-81C9-C372-6ACE-150DAC74FD85}"/>
              </a:ext>
            </a:extLst>
          </p:cNvPr>
          <p:cNvSpPr/>
          <p:nvPr/>
        </p:nvSpPr>
        <p:spPr>
          <a:xfrm rot="5400000">
            <a:off x="1754838" y="2745421"/>
            <a:ext cx="400050" cy="473870"/>
          </a:xfrm>
          <a:prstGeom prst="pie">
            <a:avLst>
              <a:gd name="adj1" fmla="val 0"/>
              <a:gd name="adj2" fmla="val 10813458"/>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R">
              <a:solidFill>
                <a:schemeClr val="tx1"/>
              </a:solidFill>
            </a:endParaRPr>
          </a:p>
        </p:txBody>
      </p:sp>
      <p:sp>
        <p:nvSpPr>
          <p:cNvPr id="15" name="Partial Circle 14">
            <a:extLst>
              <a:ext uri="{FF2B5EF4-FFF2-40B4-BE49-F238E27FC236}">
                <a16:creationId xmlns:a16="http://schemas.microsoft.com/office/drawing/2014/main" id="{66A81D47-61DA-BE4C-8137-1C477D544C1E}"/>
              </a:ext>
            </a:extLst>
          </p:cNvPr>
          <p:cNvSpPr/>
          <p:nvPr/>
        </p:nvSpPr>
        <p:spPr>
          <a:xfrm rot="5400000">
            <a:off x="1760287" y="3192065"/>
            <a:ext cx="400050" cy="473870"/>
          </a:xfrm>
          <a:prstGeom prst="pie">
            <a:avLst>
              <a:gd name="adj1" fmla="val 0"/>
              <a:gd name="adj2" fmla="val 10813458"/>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R">
              <a:solidFill>
                <a:schemeClr val="tx1"/>
              </a:solidFill>
            </a:endParaRPr>
          </a:p>
        </p:txBody>
      </p:sp>
      <p:sp>
        <p:nvSpPr>
          <p:cNvPr id="17" name="Partial Circle 16">
            <a:extLst>
              <a:ext uri="{FF2B5EF4-FFF2-40B4-BE49-F238E27FC236}">
                <a16:creationId xmlns:a16="http://schemas.microsoft.com/office/drawing/2014/main" id="{EE0BD3E6-6B71-4DBC-5555-E4398CA031A6}"/>
              </a:ext>
            </a:extLst>
          </p:cNvPr>
          <p:cNvSpPr/>
          <p:nvPr/>
        </p:nvSpPr>
        <p:spPr>
          <a:xfrm rot="5400000">
            <a:off x="1778831" y="3620237"/>
            <a:ext cx="400050" cy="473870"/>
          </a:xfrm>
          <a:prstGeom prst="pie">
            <a:avLst>
              <a:gd name="adj1" fmla="val 0"/>
              <a:gd name="adj2" fmla="val 10813458"/>
            </a:avLst>
          </a:prstGeom>
          <a:solidFill>
            <a:srgbClr val="E576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R">
              <a:solidFill>
                <a:schemeClr val="tx1"/>
              </a:solidFill>
            </a:endParaRPr>
          </a:p>
        </p:txBody>
      </p:sp>
      <p:sp>
        <p:nvSpPr>
          <p:cNvPr id="18" name="Partial Circle 17">
            <a:extLst>
              <a:ext uri="{FF2B5EF4-FFF2-40B4-BE49-F238E27FC236}">
                <a16:creationId xmlns:a16="http://schemas.microsoft.com/office/drawing/2014/main" id="{FBBE7F3C-E691-2AF6-955B-F693790E89A8}"/>
              </a:ext>
            </a:extLst>
          </p:cNvPr>
          <p:cNvSpPr/>
          <p:nvPr/>
        </p:nvSpPr>
        <p:spPr>
          <a:xfrm rot="5400000">
            <a:off x="1778831" y="4498101"/>
            <a:ext cx="400050" cy="473870"/>
          </a:xfrm>
          <a:prstGeom prst="pie">
            <a:avLst>
              <a:gd name="adj1" fmla="val 0"/>
              <a:gd name="adj2" fmla="val 10813458"/>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R">
              <a:solidFill>
                <a:schemeClr val="tx1"/>
              </a:solidFill>
            </a:endParaRPr>
          </a:p>
        </p:txBody>
      </p:sp>
      <p:sp>
        <p:nvSpPr>
          <p:cNvPr id="16" name="Partial Circle 15">
            <a:extLst>
              <a:ext uri="{FF2B5EF4-FFF2-40B4-BE49-F238E27FC236}">
                <a16:creationId xmlns:a16="http://schemas.microsoft.com/office/drawing/2014/main" id="{2E5F911D-F4CC-0700-8311-8DBF3910570E}"/>
              </a:ext>
            </a:extLst>
          </p:cNvPr>
          <p:cNvSpPr/>
          <p:nvPr/>
        </p:nvSpPr>
        <p:spPr>
          <a:xfrm rot="5400000">
            <a:off x="1765948" y="4066839"/>
            <a:ext cx="400050" cy="473870"/>
          </a:xfrm>
          <a:prstGeom prst="pie">
            <a:avLst>
              <a:gd name="adj1" fmla="val 0"/>
              <a:gd name="adj2" fmla="val 10813458"/>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PR">
              <a:solidFill>
                <a:schemeClr val="tx1"/>
              </a:solidFill>
            </a:endParaRPr>
          </a:p>
        </p:txBody>
      </p:sp>
      <p:sp>
        <p:nvSpPr>
          <p:cNvPr id="19" name="TextBox 18">
            <a:extLst>
              <a:ext uri="{FF2B5EF4-FFF2-40B4-BE49-F238E27FC236}">
                <a16:creationId xmlns:a16="http://schemas.microsoft.com/office/drawing/2014/main" id="{A97902D1-BFF7-90EF-B15A-4DD4F36DB6C9}"/>
              </a:ext>
            </a:extLst>
          </p:cNvPr>
          <p:cNvSpPr txBox="1"/>
          <p:nvPr/>
        </p:nvSpPr>
        <p:spPr>
          <a:xfrm>
            <a:off x="8565075" y="1665493"/>
            <a:ext cx="3444008" cy="3693319"/>
          </a:xfrm>
          <a:prstGeom prst="rect">
            <a:avLst/>
          </a:prstGeom>
          <a:noFill/>
        </p:spPr>
        <p:txBody>
          <a:bodyPr wrap="square">
            <a:spAutoFit/>
          </a:bodyPr>
          <a:lstStyle/>
          <a:p>
            <a:pPr marL="285750" indent="-285750">
              <a:buClr>
                <a:schemeClr val="bg2">
                  <a:lumMod val="60000"/>
                  <a:lumOff val="40000"/>
                </a:schemeClr>
              </a:buClr>
              <a:buFont typeface="Wingdings" panose="05000000000000000000" pitchFamily="2" charset="2"/>
              <a:buChar char="q"/>
            </a:pPr>
            <a:r>
              <a:rPr lang="es-PR" dirty="0">
                <a:solidFill>
                  <a:srgbClr val="122157"/>
                </a:solidFill>
                <a:latin typeface="Poppins" panose="00000500000000000000" pitchFamily="2" charset="0"/>
                <a:cs typeface="Poppins" panose="00000500000000000000" pitchFamily="2" charset="0"/>
              </a:rPr>
              <a:t>El envejecimiento de la población afecta el “case </a:t>
            </a:r>
            <a:r>
              <a:rPr lang="es-PR" dirty="0" err="1">
                <a:solidFill>
                  <a:srgbClr val="122157"/>
                </a:solidFill>
                <a:latin typeface="Poppins" panose="00000500000000000000" pitchFamily="2" charset="0"/>
                <a:cs typeface="Poppins" panose="00000500000000000000" pitchFamily="2" charset="0"/>
              </a:rPr>
              <a:t>mix</a:t>
            </a:r>
            <a:r>
              <a:rPr lang="es-PR" dirty="0">
                <a:solidFill>
                  <a:srgbClr val="122157"/>
                </a:solidFill>
                <a:latin typeface="Poppins" panose="00000500000000000000" pitchFamily="2" charset="0"/>
                <a:cs typeface="Poppins" panose="00000500000000000000" pitchFamily="2" charset="0"/>
              </a:rPr>
              <a:t>” de los hospitales hacia casos con costos de manejos más altos y menos rentables.</a:t>
            </a:r>
          </a:p>
          <a:p>
            <a:pPr marL="285750" indent="-285750">
              <a:buClr>
                <a:schemeClr val="bg2">
                  <a:lumMod val="60000"/>
                  <a:lumOff val="40000"/>
                </a:schemeClr>
              </a:buClr>
              <a:buFont typeface="Wingdings" panose="05000000000000000000" pitchFamily="2" charset="2"/>
              <a:buChar char="q"/>
            </a:pPr>
            <a:r>
              <a:rPr lang="es-PR" dirty="0">
                <a:solidFill>
                  <a:srgbClr val="122157"/>
                </a:solidFill>
                <a:latin typeface="Poppins" panose="00000500000000000000" pitchFamily="2" charset="0"/>
                <a:cs typeface="Poppins" panose="00000500000000000000" pitchFamily="2" charset="0"/>
              </a:rPr>
              <a:t>La crisis demográfica de PR es una de las más serias del mundo, comparable incluso a la de Japón y Corea del Sur.</a:t>
            </a:r>
          </a:p>
          <a:p>
            <a:pPr marL="285750" indent="-285750">
              <a:buClr>
                <a:schemeClr val="bg2">
                  <a:lumMod val="60000"/>
                  <a:lumOff val="40000"/>
                </a:schemeClr>
              </a:buClr>
              <a:buFont typeface="Wingdings" panose="05000000000000000000" pitchFamily="2" charset="2"/>
              <a:buChar char="q"/>
            </a:pPr>
            <a:endParaRPr lang="es-PR" dirty="0">
              <a:solidFill>
                <a:srgbClr val="122157"/>
              </a:solidFill>
              <a:latin typeface="Century Gothic"/>
            </a:endParaRPr>
          </a:p>
          <a:p>
            <a:pPr marL="285750" indent="-285750">
              <a:buClr>
                <a:schemeClr val="bg2">
                  <a:lumMod val="60000"/>
                  <a:lumOff val="40000"/>
                </a:schemeClr>
              </a:buClr>
              <a:buFont typeface="Wingdings" panose="05000000000000000000" pitchFamily="2" charset="2"/>
              <a:buChar char="q"/>
            </a:pPr>
            <a:endParaRPr lang="es-PR" dirty="0">
              <a:solidFill>
                <a:srgbClr val="122157"/>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531409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649DD-1801-9131-2B99-DA7CE2DF5D04}"/>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356607E9-CC96-BE54-2DBD-8D382E6DC5B4}"/>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447800" cy="6858001"/>
          </a:xfrm>
          <a:prstGeom prst="rect">
            <a:avLst/>
          </a:prstGeom>
        </p:spPr>
      </p:pic>
      <p:pic>
        <p:nvPicPr>
          <p:cNvPr id="2" name="Picture 1" descr="A black and red logo&#10;&#10;Description automatically generated">
            <a:extLst>
              <a:ext uri="{FF2B5EF4-FFF2-40B4-BE49-F238E27FC236}">
                <a16:creationId xmlns:a16="http://schemas.microsoft.com/office/drawing/2014/main" id="{C4559054-FB2A-610E-59D9-1B75CCC2CE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3300" y="5907183"/>
            <a:ext cx="1567543" cy="827612"/>
          </a:xfrm>
          <a:prstGeom prst="rect">
            <a:avLst/>
          </a:prstGeom>
        </p:spPr>
      </p:pic>
      <p:grpSp>
        <p:nvGrpSpPr>
          <p:cNvPr id="6" name="Group 5">
            <a:extLst>
              <a:ext uri="{FF2B5EF4-FFF2-40B4-BE49-F238E27FC236}">
                <a16:creationId xmlns:a16="http://schemas.microsoft.com/office/drawing/2014/main" id="{43990141-3B8A-9D9D-7781-41747A151648}"/>
              </a:ext>
            </a:extLst>
          </p:cNvPr>
          <p:cNvGrpSpPr/>
          <p:nvPr/>
        </p:nvGrpSpPr>
        <p:grpSpPr>
          <a:xfrm>
            <a:off x="6695824" y="5887027"/>
            <a:ext cx="5160204" cy="679674"/>
            <a:chOff x="4676523" y="5538134"/>
            <a:chExt cx="6780465" cy="884249"/>
          </a:xfrm>
        </p:grpSpPr>
        <p:pic>
          <p:nvPicPr>
            <p:cNvPr id="7" name="Gráfico 9">
              <a:extLst>
                <a:ext uri="{FF2B5EF4-FFF2-40B4-BE49-F238E27FC236}">
                  <a16:creationId xmlns:a16="http://schemas.microsoft.com/office/drawing/2014/main" id="{DFD671E2-C18E-0024-27F6-99B422BDA3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7" descr="Logotipo&#10;&#10;El contenido generado por IA puede ser incorrecto.">
              <a:extLst>
                <a:ext uri="{FF2B5EF4-FFF2-40B4-BE49-F238E27FC236}">
                  <a16:creationId xmlns:a16="http://schemas.microsoft.com/office/drawing/2014/main" id="{E49D9A4C-97B3-DE8B-864E-952BA02A5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10" name="Picture 9" descr="Graphical user interface&#10;&#10;Description automatically generated with medium confidence">
              <a:extLst>
                <a:ext uri="{FF2B5EF4-FFF2-40B4-BE49-F238E27FC236}">
                  <a16:creationId xmlns:a16="http://schemas.microsoft.com/office/drawing/2014/main" id="{8E7B636E-83DF-A3F9-5F64-B2FAB18B6499}"/>
                </a:ext>
              </a:extLst>
            </p:cNvPr>
            <p:cNvPicPr>
              <a:picLocks noChangeAspect="1"/>
            </p:cNvPicPr>
            <p:nvPr/>
          </p:nvPicPr>
          <p:blipFill rotWithShape="1">
            <a:blip r:embed="rId6">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sp>
        <p:nvSpPr>
          <p:cNvPr id="8" name="TextBox 3">
            <a:extLst>
              <a:ext uri="{FF2B5EF4-FFF2-40B4-BE49-F238E27FC236}">
                <a16:creationId xmlns:a16="http://schemas.microsoft.com/office/drawing/2014/main" id="{9484389B-7584-261A-9CE2-28CC43D4007E}"/>
              </a:ext>
            </a:extLst>
          </p:cNvPr>
          <p:cNvSpPr txBox="1">
            <a:spLocks noChangeArrowheads="1"/>
          </p:cNvSpPr>
          <p:nvPr/>
        </p:nvSpPr>
        <p:spPr bwMode="auto">
          <a:xfrm>
            <a:off x="1486783" y="291299"/>
            <a:ext cx="10418082" cy="1250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ts val="3000"/>
              </a:lnSpc>
            </a:pPr>
            <a:r>
              <a:rPr lang="es-PR" sz="2800" b="1" dirty="0">
                <a:solidFill>
                  <a:srgbClr val="122157"/>
                </a:solidFill>
                <a:latin typeface="Poppins" panose="00000500000000000000" pitchFamily="2" charset="0"/>
                <a:cs typeface="Poppins" panose="00000500000000000000" pitchFamily="2" charset="0"/>
              </a:rPr>
              <a:t>La Crisis Hospitalaria de Puerto Rico Ocurre En Un Contexto Donde ha Incrementado el Gasto de Consumo en Servicios Médicos</a:t>
            </a:r>
            <a:endParaRPr lang="en-US" altLang="es-PE" sz="2800" b="1" dirty="0">
              <a:solidFill>
                <a:srgbClr val="122157"/>
              </a:solidFill>
              <a:latin typeface="Poppins" panose="00000500000000000000" pitchFamily="2" charset="0"/>
              <a:cs typeface="Poppins" panose="00000500000000000000" pitchFamily="2" charset="0"/>
            </a:endParaRPr>
          </a:p>
        </p:txBody>
      </p:sp>
      <p:graphicFrame>
        <p:nvGraphicFramePr>
          <p:cNvPr id="5" name="Chart 4">
            <a:extLst>
              <a:ext uri="{FF2B5EF4-FFF2-40B4-BE49-F238E27FC236}">
                <a16:creationId xmlns:a16="http://schemas.microsoft.com/office/drawing/2014/main" id="{49EAD023-0731-BE92-EB59-E0EFC11B095F}"/>
              </a:ext>
            </a:extLst>
          </p:cNvPr>
          <p:cNvGraphicFramePr>
            <a:graphicFrameLocks/>
          </p:cNvGraphicFramePr>
          <p:nvPr/>
        </p:nvGraphicFramePr>
        <p:xfrm>
          <a:off x="1998663" y="2183208"/>
          <a:ext cx="8868697" cy="3490452"/>
        </p:xfrm>
        <a:graphic>
          <a:graphicData uri="http://schemas.openxmlformats.org/drawingml/2006/chart">
            <c:chart xmlns:c="http://schemas.openxmlformats.org/drawingml/2006/chart" xmlns:r="http://schemas.openxmlformats.org/officeDocument/2006/relationships" r:id="rId7"/>
          </a:graphicData>
        </a:graphic>
      </p:graphicFrame>
      <p:sp>
        <p:nvSpPr>
          <p:cNvPr id="12" name="TextBox 11">
            <a:extLst>
              <a:ext uri="{FF2B5EF4-FFF2-40B4-BE49-F238E27FC236}">
                <a16:creationId xmlns:a16="http://schemas.microsoft.com/office/drawing/2014/main" id="{EE3C8AD7-2ABF-648D-8B6F-E6E432DF431B}"/>
              </a:ext>
            </a:extLst>
          </p:cNvPr>
          <p:cNvSpPr txBox="1"/>
          <p:nvPr/>
        </p:nvSpPr>
        <p:spPr>
          <a:xfrm>
            <a:off x="1727760" y="1582845"/>
            <a:ext cx="8497787" cy="369332"/>
          </a:xfrm>
          <a:prstGeom prst="rect">
            <a:avLst/>
          </a:prstGeom>
          <a:noFill/>
        </p:spPr>
        <p:txBody>
          <a:bodyPr wrap="square">
            <a:spAutoFit/>
          </a:bodyPr>
          <a:lstStyle/>
          <a:p>
            <a:r>
              <a:rPr lang="es-PR" b="1" dirty="0">
                <a:solidFill>
                  <a:srgbClr val="122157"/>
                </a:solidFill>
                <a:latin typeface="Century Gothic" panose="020B0502020202020204" pitchFamily="34" charset="0"/>
              </a:rPr>
              <a:t>Gasto de consumo personal por tipo, Años Fiscales (2013=100)</a:t>
            </a:r>
          </a:p>
        </p:txBody>
      </p:sp>
    </p:spTree>
    <p:extLst>
      <p:ext uri="{BB962C8B-B14F-4D97-AF65-F5344CB8AC3E}">
        <p14:creationId xmlns:p14="http://schemas.microsoft.com/office/powerpoint/2010/main" val="1806863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1113C-D406-F81A-89BF-68768DCEC51F}"/>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90CC1BF6-ADE7-9269-9ACA-798625789100}"/>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447800" cy="6858001"/>
          </a:xfrm>
          <a:prstGeom prst="rect">
            <a:avLst/>
          </a:prstGeom>
        </p:spPr>
      </p:pic>
      <p:pic>
        <p:nvPicPr>
          <p:cNvPr id="2" name="Picture 1" descr="A black and red logo&#10;&#10;Description automatically generated">
            <a:extLst>
              <a:ext uri="{FF2B5EF4-FFF2-40B4-BE49-F238E27FC236}">
                <a16:creationId xmlns:a16="http://schemas.microsoft.com/office/drawing/2014/main" id="{ED82BE6D-119A-88E6-9B19-7936B21730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3300" y="5907183"/>
            <a:ext cx="1567543" cy="827612"/>
          </a:xfrm>
          <a:prstGeom prst="rect">
            <a:avLst/>
          </a:prstGeom>
        </p:spPr>
      </p:pic>
      <p:grpSp>
        <p:nvGrpSpPr>
          <p:cNvPr id="6" name="Group 5">
            <a:extLst>
              <a:ext uri="{FF2B5EF4-FFF2-40B4-BE49-F238E27FC236}">
                <a16:creationId xmlns:a16="http://schemas.microsoft.com/office/drawing/2014/main" id="{44B9AC6C-29BC-6A3B-FA50-18DDBA012141}"/>
              </a:ext>
            </a:extLst>
          </p:cNvPr>
          <p:cNvGrpSpPr/>
          <p:nvPr/>
        </p:nvGrpSpPr>
        <p:grpSpPr>
          <a:xfrm>
            <a:off x="6695824" y="5887027"/>
            <a:ext cx="5160204" cy="679674"/>
            <a:chOff x="4676523" y="5538134"/>
            <a:chExt cx="6780465" cy="884249"/>
          </a:xfrm>
        </p:grpSpPr>
        <p:pic>
          <p:nvPicPr>
            <p:cNvPr id="7" name="Gráfico 9">
              <a:extLst>
                <a:ext uri="{FF2B5EF4-FFF2-40B4-BE49-F238E27FC236}">
                  <a16:creationId xmlns:a16="http://schemas.microsoft.com/office/drawing/2014/main" id="{79E380CF-89D7-A885-E8F4-70B9A7FBB3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7" descr="Logotipo&#10;&#10;El contenido generado por IA puede ser incorrecto.">
              <a:extLst>
                <a:ext uri="{FF2B5EF4-FFF2-40B4-BE49-F238E27FC236}">
                  <a16:creationId xmlns:a16="http://schemas.microsoft.com/office/drawing/2014/main" id="{C175E241-06B9-8FEA-D6C9-A89AD42DCA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10" name="Picture 9" descr="Graphical user interface&#10;&#10;Description automatically generated with medium confidence">
              <a:extLst>
                <a:ext uri="{FF2B5EF4-FFF2-40B4-BE49-F238E27FC236}">
                  <a16:creationId xmlns:a16="http://schemas.microsoft.com/office/drawing/2014/main" id="{28C91342-1A9D-A27F-79C2-F7F58C808C88}"/>
                </a:ext>
              </a:extLst>
            </p:cNvPr>
            <p:cNvPicPr>
              <a:picLocks noChangeAspect="1"/>
            </p:cNvPicPr>
            <p:nvPr/>
          </p:nvPicPr>
          <p:blipFill rotWithShape="1">
            <a:blip r:embed="rId6">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sp>
        <p:nvSpPr>
          <p:cNvPr id="8" name="TextBox 3">
            <a:extLst>
              <a:ext uri="{FF2B5EF4-FFF2-40B4-BE49-F238E27FC236}">
                <a16:creationId xmlns:a16="http://schemas.microsoft.com/office/drawing/2014/main" id="{1F2078A4-8725-6FC3-13EC-FC4875F5E90C}"/>
              </a:ext>
            </a:extLst>
          </p:cNvPr>
          <p:cNvSpPr txBox="1">
            <a:spLocks noChangeArrowheads="1"/>
          </p:cNvSpPr>
          <p:nvPr/>
        </p:nvSpPr>
        <p:spPr bwMode="auto">
          <a:xfrm>
            <a:off x="1486782" y="291299"/>
            <a:ext cx="4609217" cy="1250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ts val="3000"/>
              </a:lnSpc>
            </a:pPr>
            <a:r>
              <a:rPr lang="en-US" sz="2800" b="1" dirty="0">
                <a:solidFill>
                  <a:srgbClr val="122157"/>
                </a:solidFill>
                <a:latin typeface="Poppins" panose="00000500000000000000" pitchFamily="2" charset="0"/>
                <a:cs typeface="Poppins" panose="00000500000000000000" pitchFamily="2" charset="0"/>
              </a:rPr>
              <a:t>…y </a:t>
            </a:r>
            <a:r>
              <a:rPr lang="en-US" sz="2800" b="1" dirty="0" err="1">
                <a:solidFill>
                  <a:srgbClr val="122157"/>
                </a:solidFill>
                <a:latin typeface="Poppins" panose="00000500000000000000" pitchFamily="2" charset="0"/>
                <a:cs typeface="Poppins" panose="00000500000000000000" pitchFamily="2" charset="0"/>
              </a:rPr>
              <a:t>en</a:t>
            </a:r>
            <a:r>
              <a:rPr lang="en-US" sz="2800" b="1" dirty="0">
                <a:solidFill>
                  <a:srgbClr val="122157"/>
                </a:solidFill>
                <a:latin typeface="Poppins" panose="00000500000000000000" pitchFamily="2" charset="0"/>
                <a:cs typeface="Poppins" panose="00000500000000000000" pitchFamily="2" charset="0"/>
              </a:rPr>
              <a:t> </a:t>
            </a:r>
            <a:r>
              <a:rPr lang="en-US" sz="2800" b="1" dirty="0" err="1">
                <a:solidFill>
                  <a:srgbClr val="122157"/>
                </a:solidFill>
                <a:latin typeface="Poppins" panose="00000500000000000000" pitchFamily="2" charset="0"/>
                <a:cs typeface="Poppins" panose="00000500000000000000" pitchFamily="2" charset="0"/>
              </a:rPr>
              <a:t>una</a:t>
            </a:r>
            <a:r>
              <a:rPr lang="en-US" sz="2800" b="1" dirty="0">
                <a:solidFill>
                  <a:srgbClr val="122157"/>
                </a:solidFill>
                <a:latin typeface="Poppins" panose="00000500000000000000" pitchFamily="2" charset="0"/>
                <a:cs typeface="Poppins" panose="00000500000000000000" pitchFamily="2" charset="0"/>
              </a:rPr>
              <a:t> </a:t>
            </a:r>
            <a:r>
              <a:rPr lang="en-US" sz="2800" b="1" dirty="0" err="1">
                <a:solidFill>
                  <a:srgbClr val="122157"/>
                </a:solidFill>
                <a:latin typeface="Poppins" panose="00000500000000000000" pitchFamily="2" charset="0"/>
                <a:cs typeface="Poppins" panose="00000500000000000000" pitchFamily="2" charset="0"/>
              </a:rPr>
              <a:t>jurisdicción</a:t>
            </a:r>
            <a:r>
              <a:rPr lang="en-US" sz="2800" b="1" dirty="0">
                <a:solidFill>
                  <a:srgbClr val="122157"/>
                </a:solidFill>
                <a:latin typeface="Poppins" panose="00000500000000000000" pitchFamily="2" charset="0"/>
                <a:cs typeface="Poppins" panose="00000500000000000000" pitchFamily="2" charset="0"/>
              </a:rPr>
              <a:t> con un alto </a:t>
            </a:r>
            <a:r>
              <a:rPr lang="en-US" sz="2800" b="1" dirty="0" err="1">
                <a:solidFill>
                  <a:srgbClr val="122157"/>
                </a:solidFill>
                <a:latin typeface="Poppins" panose="00000500000000000000" pitchFamily="2" charset="0"/>
                <a:cs typeface="Poppins" panose="00000500000000000000" pitchFamily="2" charset="0"/>
              </a:rPr>
              <a:t>gasto</a:t>
            </a:r>
            <a:r>
              <a:rPr lang="en-US" sz="2800" b="1" dirty="0">
                <a:solidFill>
                  <a:srgbClr val="122157"/>
                </a:solidFill>
                <a:latin typeface="Poppins" panose="00000500000000000000" pitchFamily="2" charset="0"/>
                <a:cs typeface="Poppins" panose="00000500000000000000" pitchFamily="2" charset="0"/>
              </a:rPr>
              <a:t> </a:t>
            </a:r>
            <a:r>
              <a:rPr lang="en-US" sz="2800" b="1" dirty="0" err="1">
                <a:solidFill>
                  <a:srgbClr val="122157"/>
                </a:solidFill>
                <a:latin typeface="Poppins" panose="00000500000000000000" pitchFamily="2" charset="0"/>
                <a:cs typeface="Poppins" panose="00000500000000000000" pitchFamily="2" charset="0"/>
              </a:rPr>
              <a:t>en</a:t>
            </a:r>
            <a:r>
              <a:rPr lang="en-US" sz="2800" b="1" dirty="0">
                <a:solidFill>
                  <a:srgbClr val="122157"/>
                </a:solidFill>
                <a:latin typeface="Poppins" panose="00000500000000000000" pitchFamily="2" charset="0"/>
                <a:cs typeface="Poppins" panose="00000500000000000000" pitchFamily="2" charset="0"/>
              </a:rPr>
              <a:t>  Salud </a:t>
            </a:r>
            <a:r>
              <a:rPr lang="en-US" sz="2800" b="1" dirty="0" err="1">
                <a:solidFill>
                  <a:srgbClr val="122157"/>
                </a:solidFill>
                <a:latin typeface="Poppins" panose="00000500000000000000" pitchFamily="2" charset="0"/>
                <a:cs typeface="Poppins" panose="00000500000000000000" pitchFamily="2" charset="0"/>
              </a:rPr>
              <a:t>Relativo</a:t>
            </a:r>
            <a:r>
              <a:rPr lang="en-US" sz="2800" b="1" dirty="0">
                <a:solidFill>
                  <a:srgbClr val="122157"/>
                </a:solidFill>
                <a:latin typeface="Poppins" panose="00000500000000000000" pitchFamily="2" charset="0"/>
                <a:cs typeface="Poppins" panose="00000500000000000000" pitchFamily="2" charset="0"/>
              </a:rPr>
              <a:t> al PNB</a:t>
            </a:r>
            <a:endParaRPr lang="en-US" altLang="es-PE" sz="2800" b="1" dirty="0">
              <a:solidFill>
                <a:srgbClr val="122157"/>
              </a:solidFill>
              <a:latin typeface="Poppins" panose="00000500000000000000" pitchFamily="2" charset="0"/>
              <a:cs typeface="Poppins" panose="00000500000000000000" pitchFamily="2" charset="0"/>
            </a:endParaRPr>
          </a:p>
        </p:txBody>
      </p:sp>
      <p:sp>
        <p:nvSpPr>
          <p:cNvPr id="12" name="TextBox 11">
            <a:extLst>
              <a:ext uri="{FF2B5EF4-FFF2-40B4-BE49-F238E27FC236}">
                <a16:creationId xmlns:a16="http://schemas.microsoft.com/office/drawing/2014/main" id="{C02F8F01-CB6F-A4DA-B171-0B0D8B723C54}"/>
              </a:ext>
            </a:extLst>
          </p:cNvPr>
          <p:cNvSpPr txBox="1"/>
          <p:nvPr/>
        </p:nvSpPr>
        <p:spPr>
          <a:xfrm>
            <a:off x="1727761" y="1582845"/>
            <a:ext cx="3444008" cy="3693319"/>
          </a:xfrm>
          <a:prstGeom prst="rect">
            <a:avLst/>
          </a:prstGeom>
          <a:noFill/>
        </p:spPr>
        <p:txBody>
          <a:bodyPr wrap="square">
            <a:spAutoFit/>
          </a:bodyPr>
          <a:lstStyle/>
          <a:p>
            <a:pPr marL="285750" indent="-285750">
              <a:buClr>
                <a:schemeClr val="bg2">
                  <a:lumMod val="60000"/>
                  <a:lumOff val="40000"/>
                </a:schemeClr>
              </a:buClr>
              <a:buFont typeface="Wingdings" panose="05000000000000000000" pitchFamily="2" charset="2"/>
              <a:buChar char="q"/>
            </a:pPr>
            <a:r>
              <a:rPr lang="es-PR" dirty="0">
                <a:solidFill>
                  <a:srgbClr val="122157"/>
                </a:solidFill>
                <a:latin typeface="Poppins" panose="00000500000000000000" pitchFamily="2" charset="0"/>
                <a:cs typeface="Poppins" panose="00000500000000000000" pitchFamily="2" charset="0"/>
              </a:rPr>
              <a:t>El Gasto en salud de Puerto Rico alcanzó 17,043 millones en salud en el 2024.</a:t>
            </a:r>
          </a:p>
          <a:p>
            <a:pPr marL="285750" indent="-285750">
              <a:buClr>
                <a:schemeClr val="bg2">
                  <a:lumMod val="60000"/>
                  <a:lumOff val="40000"/>
                </a:schemeClr>
              </a:buClr>
              <a:buFont typeface="Wingdings" panose="05000000000000000000" pitchFamily="2" charset="2"/>
              <a:buChar char="q"/>
            </a:pPr>
            <a:r>
              <a:rPr lang="es-PR" dirty="0">
                <a:solidFill>
                  <a:srgbClr val="122157"/>
                </a:solidFill>
                <a:latin typeface="Poppins" panose="00000500000000000000" pitchFamily="2" charset="0"/>
                <a:cs typeface="Poppins" panose="00000500000000000000" pitchFamily="2" charset="0"/>
              </a:rPr>
              <a:t>Representó el 24% del PNB de la Isla.</a:t>
            </a:r>
          </a:p>
          <a:p>
            <a:pPr marL="285750" indent="-285750">
              <a:buClr>
                <a:schemeClr val="bg2">
                  <a:lumMod val="60000"/>
                  <a:lumOff val="40000"/>
                </a:schemeClr>
              </a:buClr>
              <a:buFont typeface="Wingdings" panose="05000000000000000000" pitchFamily="2" charset="2"/>
              <a:buChar char="q"/>
            </a:pPr>
            <a:r>
              <a:rPr lang="es-PR" dirty="0">
                <a:solidFill>
                  <a:srgbClr val="122157"/>
                </a:solidFill>
                <a:latin typeface="Poppins" panose="00000500000000000000" pitchFamily="2" charset="0"/>
                <a:cs typeface="Poppins" panose="00000500000000000000" pitchFamily="2" charset="0"/>
              </a:rPr>
              <a:t>Esta es una de las proporciones más altas del mundo y es similar a la de EE.UU.</a:t>
            </a:r>
          </a:p>
          <a:p>
            <a:pPr marL="285750" indent="-285750">
              <a:buClr>
                <a:schemeClr val="bg2">
                  <a:lumMod val="60000"/>
                  <a:lumOff val="40000"/>
                </a:schemeClr>
              </a:buClr>
              <a:buFont typeface="Wingdings" panose="05000000000000000000" pitchFamily="2" charset="2"/>
              <a:buChar char="q"/>
            </a:pPr>
            <a:endParaRPr lang="es-PR" dirty="0">
              <a:solidFill>
                <a:srgbClr val="122157"/>
              </a:solidFill>
              <a:latin typeface="Poppins" panose="00000500000000000000" pitchFamily="2" charset="0"/>
              <a:cs typeface="Poppins" panose="00000500000000000000" pitchFamily="2" charset="0"/>
            </a:endParaRPr>
          </a:p>
          <a:p>
            <a:pPr marL="285750" indent="-285750">
              <a:buClr>
                <a:schemeClr val="bg2">
                  <a:lumMod val="60000"/>
                  <a:lumOff val="40000"/>
                </a:schemeClr>
              </a:buClr>
              <a:buFont typeface="Wingdings" panose="05000000000000000000" pitchFamily="2" charset="2"/>
              <a:buChar char="q"/>
            </a:pPr>
            <a:endParaRPr lang="es-PR" dirty="0">
              <a:solidFill>
                <a:srgbClr val="122157"/>
              </a:solidFill>
              <a:latin typeface="Century Gothic"/>
            </a:endParaRPr>
          </a:p>
          <a:p>
            <a:pPr marL="285750" indent="-285750">
              <a:buClr>
                <a:schemeClr val="bg2">
                  <a:lumMod val="60000"/>
                  <a:lumOff val="40000"/>
                </a:schemeClr>
              </a:buClr>
              <a:buFont typeface="Wingdings" panose="05000000000000000000" pitchFamily="2" charset="2"/>
              <a:buChar char="q"/>
            </a:pPr>
            <a:endParaRPr lang="es-PR" dirty="0">
              <a:solidFill>
                <a:srgbClr val="122157"/>
              </a:solidFill>
              <a:latin typeface="Poppins" panose="00000500000000000000" pitchFamily="2" charset="0"/>
              <a:cs typeface="Poppins" panose="00000500000000000000" pitchFamily="2" charset="0"/>
            </a:endParaRPr>
          </a:p>
        </p:txBody>
      </p:sp>
      <p:graphicFrame>
        <p:nvGraphicFramePr>
          <p:cNvPr id="11" name="Table 10">
            <a:extLst>
              <a:ext uri="{FF2B5EF4-FFF2-40B4-BE49-F238E27FC236}">
                <a16:creationId xmlns:a16="http://schemas.microsoft.com/office/drawing/2014/main" id="{D2C967EE-FAB5-7EF3-B395-0A9B83427A0A}"/>
              </a:ext>
            </a:extLst>
          </p:cNvPr>
          <p:cNvGraphicFramePr>
            <a:graphicFrameLocks noGrp="1"/>
          </p:cNvGraphicFramePr>
          <p:nvPr/>
        </p:nvGraphicFramePr>
        <p:xfrm>
          <a:off x="6096000" y="291299"/>
          <a:ext cx="5601319" cy="5446202"/>
        </p:xfrm>
        <a:graphic>
          <a:graphicData uri="http://schemas.openxmlformats.org/drawingml/2006/table">
            <a:tbl>
              <a:tblPr/>
              <a:tblGrid>
                <a:gridCol w="1903429">
                  <a:extLst>
                    <a:ext uri="{9D8B030D-6E8A-4147-A177-3AD203B41FA5}">
                      <a16:colId xmlns:a16="http://schemas.microsoft.com/office/drawing/2014/main" val="3989978717"/>
                    </a:ext>
                  </a:extLst>
                </a:gridCol>
                <a:gridCol w="1830783">
                  <a:extLst>
                    <a:ext uri="{9D8B030D-6E8A-4147-A177-3AD203B41FA5}">
                      <a16:colId xmlns:a16="http://schemas.microsoft.com/office/drawing/2014/main" val="3919117052"/>
                    </a:ext>
                  </a:extLst>
                </a:gridCol>
                <a:gridCol w="1867107">
                  <a:extLst>
                    <a:ext uri="{9D8B030D-6E8A-4147-A177-3AD203B41FA5}">
                      <a16:colId xmlns:a16="http://schemas.microsoft.com/office/drawing/2014/main" val="416169748"/>
                    </a:ext>
                  </a:extLst>
                </a:gridCol>
              </a:tblGrid>
              <a:tr h="492913">
                <a:tc gridSpan="3">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ctr" fontAlgn="base"/>
                      <a:r>
                        <a:rPr lang="es-ES" sz="1800" b="1" kern="1200" dirty="0">
                          <a:solidFill>
                            <a:srgbClr val="122157"/>
                          </a:solidFill>
                          <a:latin typeface="Poppins" panose="00000500000000000000" pitchFamily="2" charset="0"/>
                          <a:ea typeface="+mn-ea"/>
                          <a:cs typeface="Poppins" panose="00000500000000000000" pitchFamily="2" charset="0"/>
                        </a:rPr>
                        <a:t>Países con mayor gasto en Salud​ como % de PIB</a:t>
                      </a:r>
                    </a:p>
                  </a:txBody>
                  <a:tcPr marL="55906" marR="55906" marT="27953" marB="2795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156082"/>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60992670"/>
                  </a:ext>
                </a:extLst>
              </a:tr>
              <a:tr h="169841">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000" b="0" i="0" u="none" strike="noStrike" dirty="0">
                          <a:solidFill>
                            <a:srgbClr val="000000"/>
                          </a:solidFill>
                          <a:effectLst/>
                          <a:latin typeface="Poppins" panose="00000500000000000000" pitchFamily="2" charset="0"/>
                          <a:cs typeface="Poppins" panose="00000500000000000000" pitchFamily="2" charset="0"/>
                        </a:rPr>
                        <a:t>Rank</a:t>
                      </a:r>
                      <a:r>
                        <a:rPr lang="en-US" sz="1000" b="0" i="0" dirty="0">
                          <a:solidFill>
                            <a:srgbClr val="000000"/>
                          </a:solidFill>
                          <a:effectLst/>
                          <a:latin typeface="Poppins" panose="00000500000000000000" pitchFamily="2" charset="0"/>
                          <a:cs typeface="Poppins" panose="00000500000000000000" pitchFamily="2" charset="0"/>
                        </a:rPr>
                        <a:t>​</a:t>
                      </a:r>
                      <a:endParaRPr lang="en-US" sz="1100" b="0" i="0" dirty="0">
                        <a:solidFill>
                          <a:srgbClr val="000000"/>
                        </a:solidFill>
                        <a:effectLst/>
                        <a:latin typeface="Poppins" panose="00000500000000000000" pitchFamily="2" charset="0"/>
                        <a:cs typeface="Poppins" panose="00000500000000000000" pitchFamily="2" charset="0"/>
                      </a:endParaRPr>
                    </a:p>
                  </a:txBody>
                  <a:tcPr marL="55906" marR="55906" marT="27953" marB="27953" anchor="b">
                    <a:lnL w="9525" cap="flat" cmpd="sng" algn="ctr">
                      <a:solidFill>
                        <a:srgbClr val="156082"/>
                      </a:solidFill>
                      <a:prstDash val="solid"/>
                      <a:round/>
                      <a:headEnd type="none" w="med" len="med"/>
                      <a:tailEnd type="none" w="med" len="med"/>
                    </a:lnL>
                    <a:lnR w="9525" cap="flat" cmpd="sng" algn="ctr">
                      <a:solidFill>
                        <a:srgbClr val="156082"/>
                      </a:solidFill>
                      <a:prstDash val="solid"/>
                      <a:round/>
                      <a:headEnd type="none" w="med" len="med"/>
                      <a:tailEnd type="none" w="med" len="med"/>
                    </a:lnR>
                    <a:lnT w="9525" cap="flat" cmpd="sng" algn="ctr">
                      <a:solidFill>
                        <a:srgbClr val="156082"/>
                      </a:solidFill>
                      <a:prstDash val="solid"/>
                      <a:round/>
                      <a:headEnd type="none" w="med" len="med"/>
                      <a:tailEnd type="none" w="med" len="med"/>
                    </a:lnT>
                    <a:lnB w="9525" cap="flat" cmpd="sng" algn="ctr">
                      <a:solidFill>
                        <a:srgbClr val="15608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000" b="0" i="0" u="none" strike="noStrike" dirty="0">
                          <a:solidFill>
                            <a:srgbClr val="000000"/>
                          </a:solidFill>
                          <a:effectLst/>
                          <a:latin typeface="Poppins" panose="00000500000000000000" pitchFamily="2" charset="0"/>
                          <a:cs typeface="Poppins" panose="00000500000000000000" pitchFamily="2" charset="0"/>
                        </a:rPr>
                        <a:t>País</a:t>
                      </a:r>
                      <a:r>
                        <a:rPr lang="en-US" sz="1000" b="0" i="0" dirty="0">
                          <a:solidFill>
                            <a:srgbClr val="000000"/>
                          </a:solidFill>
                          <a:effectLst/>
                          <a:latin typeface="Poppins" panose="00000500000000000000" pitchFamily="2" charset="0"/>
                          <a:cs typeface="Poppins" panose="00000500000000000000" pitchFamily="2" charset="0"/>
                        </a:rPr>
                        <a:t>​</a:t>
                      </a:r>
                      <a:endParaRPr lang="en-US" sz="1100" b="0" i="0" dirty="0">
                        <a:solidFill>
                          <a:srgbClr val="000000"/>
                        </a:solidFill>
                        <a:effectLst/>
                        <a:latin typeface="Poppins" panose="00000500000000000000" pitchFamily="2" charset="0"/>
                        <a:cs typeface="Poppins" panose="00000500000000000000" pitchFamily="2" charset="0"/>
                      </a:endParaRPr>
                    </a:p>
                  </a:txBody>
                  <a:tcPr marL="55906" marR="55906" marT="27953" marB="27953" anchor="b">
                    <a:lnL w="9525" cap="flat" cmpd="sng" algn="ctr">
                      <a:solidFill>
                        <a:srgbClr val="156082"/>
                      </a:solidFill>
                      <a:prstDash val="solid"/>
                      <a:round/>
                      <a:headEnd type="none" w="med" len="med"/>
                      <a:tailEnd type="none" w="med" len="med"/>
                    </a:lnL>
                    <a:lnR w="9525" cap="flat" cmpd="sng" algn="ctr">
                      <a:solidFill>
                        <a:srgbClr val="156082"/>
                      </a:solidFill>
                      <a:prstDash val="solid"/>
                      <a:round/>
                      <a:headEnd type="none" w="med" len="med"/>
                      <a:tailEnd type="none" w="med" len="med"/>
                    </a:lnR>
                    <a:lnT w="9525" cap="flat" cmpd="sng" algn="ctr">
                      <a:solidFill>
                        <a:srgbClr val="156082"/>
                      </a:solidFill>
                      <a:prstDash val="solid"/>
                      <a:round/>
                      <a:headEnd type="none" w="med" len="med"/>
                      <a:tailEnd type="none" w="med" len="med"/>
                    </a:lnT>
                    <a:lnB w="9525" cap="flat" cmpd="sng" algn="ctr">
                      <a:solidFill>
                        <a:srgbClr val="15608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s-ES" sz="1000" b="0" i="0" u="none" strike="noStrike" dirty="0">
                          <a:solidFill>
                            <a:srgbClr val="000000"/>
                          </a:solidFill>
                          <a:effectLst/>
                          <a:latin typeface="Poppins" panose="00000500000000000000" pitchFamily="2" charset="0"/>
                          <a:cs typeface="Poppins" panose="00000500000000000000" pitchFamily="2" charset="0"/>
                        </a:rPr>
                        <a:t>Gasto en Salud  (% de PIB)</a:t>
                      </a:r>
                      <a:r>
                        <a:rPr lang="es-ES" sz="1000" b="0" i="0" dirty="0">
                          <a:solidFill>
                            <a:srgbClr val="000000"/>
                          </a:solidFill>
                          <a:effectLst/>
                          <a:latin typeface="Poppins" panose="00000500000000000000" pitchFamily="2" charset="0"/>
                          <a:cs typeface="Poppins" panose="00000500000000000000" pitchFamily="2" charset="0"/>
                        </a:rPr>
                        <a:t>​</a:t>
                      </a:r>
                      <a:endParaRPr lang="es-ES" sz="1100" b="0" i="0" dirty="0">
                        <a:solidFill>
                          <a:srgbClr val="000000"/>
                        </a:solidFill>
                        <a:effectLst/>
                        <a:latin typeface="Poppins" panose="00000500000000000000" pitchFamily="2" charset="0"/>
                        <a:cs typeface="Poppins" panose="00000500000000000000" pitchFamily="2" charset="0"/>
                      </a:endParaRPr>
                    </a:p>
                  </a:txBody>
                  <a:tcPr marL="55906" marR="55906" marT="27953" marB="27953" anchor="b">
                    <a:lnL w="9525" cap="flat" cmpd="sng" algn="ctr">
                      <a:solidFill>
                        <a:srgbClr val="156082"/>
                      </a:solidFill>
                      <a:prstDash val="solid"/>
                      <a:round/>
                      <a:headEnd type="none" w="med" len="med"/>
                      <a:tailEnd type="none" w="med" len="med"/>
                    </a:lnL>
                    <a:lnR w="9525" cap="flat" cmpd="sng" algn="ctr">
                      <a:solidFill>
                        <a:srgbClr val="156082"/>
                      </a:solidFill>
                      <a:prstDash val="solid"/>
                      <a:round/>
                      <a:headEnd type="none" w="med" len="med"/>
                      <a:tailEnd type="none" w="med" len="med"/>
                    </a:lnR>
                    <a:lnT w="12700" cmpd="sng">
                      <a:solidFill>
                        <a:prstClr val="black"/>
                      </a:solidFill>
                      <a:prstDash val="solid"/>
                    </a:lnT>
                    <a:lnB w="9525" cap="flat" cmpd="sng" algn="ctr">
                      <a:solidFill>
                        <a:srgbClr val="15608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0900628"/>
                  </a:ext>
                </a:extLst>
              </a:tr>
              <a:tr h="269248">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1</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156082"/>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base">
                        <a:lnSpc>
                          <a:spcPts val="2025"/>
                        </a:lnSpc>
                        <a:buNone/>
                      </a:pPr>
                      <a:r>
                        <a:rPr lang="en-US" sz="1800" b="1" i="0" u="none" strike="noStrike" dirty="0">
                          <a:solidFill>
                            <a:srgbClr val="000000"/>
                          </a:solidFill>
                          <a:effectLst/>
                          <a:latin typeface="Poppins" panose="00000500000000000000" pitchFamily="2" charset="0"/>
                          <a:cs typeface="Poppins" panose="00000500000000000000" pitchFamily="2" charset="0"/>
                        </a:rPr>
                        <a:t>Puerto Rico</a:t>
                      </a:r>
                      <a:r>
                        <a:rPr lang="en-US" sz="1200" b="1" i="0" u="none" strike="noStrike" dirty="0">
                          <a:solidFill>
                            <a:srgbClr val="000000"/>
                          </a:solidFill>
                          <a:effectLst/>
                          <a:latin typeface="Poppins" panose="00000500000000000000" pitchFamily="2" charset="0"/>
                          <a:cs typeface="Poppins" panose="00000500000000000000" pitchFamily="2" charset="0"/>
                        </a:rPr>
                        <a:t> (1)</a:t>
                      </a:r>
                      <a:endParaRPr lang="en-US" b="0" i="0" dirty="0">
                        <a:solidFill>
                          <a:srgbClr val="FFFFFF"/>
                        </a:solidFill>
                        <a:effectLst/>
                        <a:latin typeface="Poppins" panose="00000500000000000000" pitchFamily="2" charset="0"/>
                        <a:cs typeface="Poppins" panose="00000500000000000000" pitchFamily="2" charset="0"/>
                      </a:endParaRPr>
                    </a:p>
                  </a:txBody>
                  <a:tcPr marL="52407" marR="52407" marT="26203" marB="2620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156082"/>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ase">
                        <a:lnSpc>
                          <a:spcPts val="2025"/>
                        </a:lnSpc>
                        <a:buNone/>
                      </a:pPr>
                      <a:r>
                        <a:rPr lang="en-US" sz="1800" b="1" i="0" u="none" strike="noStrike" dirty="0">
                          <a:solidFill>
                            <a:srgbClr val="000000"/>
                          </a:solidFill>
                          <a:effectLst/>
                          <a:latin typeface="Poppins" panose="00000500000000000000" pitchFamily="2" charset="0"/>
                          <a:cs typeface="Poppins" panose="00000500000000000000" pitchFamily="2" charset="0"/>
                        </a:rPr>
                        <a:t>24.0%</a:t>
                      </a:r>
                      <a:endParaRPr lang="en-US" b="0" i="0" dirty="0">
                        <a:solidFill>
                          <a:srgbClr val="FFFFFF"/>
                        </a:solidFill>
                        <a:effectLst/>
                        <a:latin typeface="Poppins" panose="00000500000000000000" pitchFamily="2" charset="0"/>
                        <a:cs typeface="Poppins" panose="00000500000000000000" pitchFamily="2" charset="0"/>
                      </a:endParaRPr>
                    </a:p>
                  </a:txBody>
                  <a:tcPr marL="52407" marR="52407" marT="26203" marB="2620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156082"/>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32913334"/>
                  </a:ext>
                </a:extLst>
              </a:tr>
              <a:tr h="269248">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2</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base">
                        <a:lnSpc>
                          <a:spcPts val="2025"/>
                        </a:lnSpc>
                        <a:buNone/>
                      </a:pPr>
                      <a:r>
                        <a:rPr lang="en-US" sz="1800" b="0" i="0" u="none" strike="noStrike" dirty="0">
                          <a:solidFill>
                            <a:schemeClr val="tx1"/>
                          </a:solidFill>
                          <a:effectLst/>
                          <a:latin typeface="Poppins" panose="00000500000000000000" pitchFamily="2" charset="0"/>
                          <a:cs typeface="Poppins" panose="00000500000000000000" pitchFamily="2" charset="0"/>
                        </a:rPr>
                        <a:t>United States</a:t>
                      </a:r>
                      <a:endParaRPr lang="en-US" b="0" i="0" dirty="0">
                        <a:solidFill>
                          <a:schemeClr val="tx1"/>
                        </a:solidFill>
                        <a:effectLst/>
                        <a:latin typeface="Poppins" panose="00000500000000000000" pitchFamily="2" charset="0"/>
                        <a:cs typeface="Poppins" panose="00000500000000000000" pitchFamily="2" charset="0"/>
                      </a:endParaRPr>
                    </a:p>
                  </a:txBody>
                  <a:tcPr marL="52407" marR="52407" marT="26203" marB="2620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base">
                        <a:lnSpc>
                          <a:spcPts val="2025"/>
                        </a:lnSpc>
                        <a:buNone/>
                      </a:pPr>
                      <a:r>
                        <a:rPr lang="en-US" sz="1800" b="0" i="0" u="none" strike="noStrike" dirty="0">
                          <a:solidFill>
                            <a:schemeClr val="tx1"/>
                          </a:solidFill>
                          <a:effectLst/>
                          <a:latin typeface="Poppins" panose="00000500000000000000" pitchFamily="2" charset="0"/>
                          <a:cs typeface="Poppins" panose="00000500000000000000" pitchFamily="2" charset="0"/>
                        </a:rPr>
                        <a:t>17.6%</a:t>
                      </a:r>
                      <a:endParaRPr lang="en-US" b="0" i="0" dirty="0">
                        <a:solidFill>
                          <a:schemeClr val="tx1"/>
                        </a:solidFill>
                        <a:effectLst/>
                        <a:latin typeface="Poppins" panose="00000500000000000000" pitchFamily="2" charset="0"/>
                        <a:cs typeface="Poppins" panose="00000500000000000000" pitchFamily="2" charset="0"/>
                      </a:endParaRPr>
                    </a:p>
                  </a:txBody>
                  <a:tcPr marL="52407" marR="52407" marT="26203" marB="2620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81766960"/>
                  </a:ext>
                </a:extLst>
              </a:tr>
              <a:tr h="269248">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3</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Germany</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r" fontAlgn="base"/>
                      <a:r>
                        <a:rPr lang="en-US" sz="1800" b="0" i="0" u="none" strike="noStrike" dirty="0">
                          <a:solidFill>
                            <a:srgbClr val="000000"/>
                          </a:solidFill>
                          <a:effectLst/>
                          <a:latin typeface="Poppins" panose="00000500000000000000" pitchFamily="2" charset="0"/>
                          <a:cs typeface="Poppins" panose="00000500000000000000" pitchFamily="2" charset="0"/>
                        </a:rPr>
                        <a:t>11.7%</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58308685"/>
                  </a:ext>
                </a:extLst>
              </a:tr>
              <a:tr h="269248">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4</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Cuba</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r" fontAlgn="base"/>
                      <a:r>
                        <a:rPr lang="en-US" sz="1800" b="0" i="0" u="none" strike="noStrike" dirty="0">
                          <a:solidFill>
                            <a:srgbClr val="000000"/>
                          </a:solidFill>
                          <a:effectLst/>
                          <a:latin typeface="Poppins" panose="00000500000000000000" pitchFamily="2" charset="0"/>
                          <a:cs typeface="Poppins" panose="00000500000000000000" pitchFamily="2" charset="0"/>
                        </a:rPr>
                        <a:t>11.7%</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9628715"/>
                  </a:ext>
                </a:extLst>
              </a:tr>
              <a:tr h="269248">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5</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France</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r" fontAlgn="base"/>
                      <a:r>
                        <a:rPr lang="en-US" sz="1800" b="0" i="0" u="none" strike="noStrike" dirty="0">
                          <a:solidFill>
                            <a:srgbClr val="000000"/>
                          </a:solidFill>
                          <a:effectLst/>
                          <a:latin typeface="Poppins" panose="00000500000000000000" pitchFamily="2" charset="0"/>
                          <a:cs typeface="Poppins" panose="00000500000000000000" pitchFamily="2" charset="0"/>
                        </a:rPr>
                        <a:t>11.5%</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04665161"/>
                  </a:ext>
                </a:extLst>
              </a:tr>
              <a:tr h="269248">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6</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Switzerland</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r" fontAlgn="base"/>
                      <a:r>
                        <a:rPr lang="en-US" sz="1800" b="0" i="0" u="none" strike="noStrike" dirty="0">
                          <a:solidFill>
                            <a:srgbClr val="000000"/>
                          </a:solidFill>
                          <a:effectLst/>
                          <a:latin typeface="Poppins" panose="00000500000000000000" pitchFamily="2" charset="0"/>
                          <a:cs typeface="Poppins" panose="00000500000000000000" pitchFamily="2" charset="0"/>
                        </a:rPr>
                        <a:t>11.4%</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74031367"/>
                  </a:ext>
                </a:extLst>
              </a:tr>
              <a:tr h="269248">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7</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Canada</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r" fontAlgn="base"/>
                      <a:r>
                        <a:rPr lang="en-US" sz="1800" b="0" i="0" u="none" strike="noStrike" dirty="0">
                          <a:solidFill>
                            <a:srgbClr val="000000"/>
                          </a:solidFill>
                          <a:effectLst/>
                          <a:latin typeface="Poppins" panose="00000500000000000000" pitchFamily="2" charset="0"/>
                          <a:cs typeface="Poppins" panose="00000500000000000000" pitchFamily="2" charset="0"/>
                        </a:rPr>
                        <a:t>11.3%</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4015094"/>
                  </a:ext>
                </a:extLst>
              </a:tr>
              <a:tr h="269248">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8</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Sweden</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r" fontAlgn="base"/>
                      <a:r>
                        <a:rPr lang="en-US" sz="1800" b="0" i="0" u="none" strike="noStrike" dirty="0">
                          <a:solidFill>
                            <a:srgbClr val="000000"/>
                          </a:solidFill>
                          <a:effectLst/>
                          <a:latin typeface="Poppins" panose="00000500000000000000" pitchFamily="2" charset="0"/>
                          <a:cs typeface="Poppins" panose="00000500000000000000" pitchFamily="2" charset="0"/>
                        </a:rPr>
                        <a:t>11.0%</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83839631"/>
                  </a:ext>
                </a:extLst>
              </a:tr>
              <a:tr h="269248">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9</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Belgium</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r" fontAlgn="base"/>
                      <a:r>
                        <a:rPr lang="en-US" sz="1800" b="0" i="0" u="none" strike="noStrike" dirty="0">
                          <a:solidFill>
                            <a:srgbClr val="000000"/>
                          </a:solidFill>
                          <a:effectLst/>
                          <a:latin typeface="Poppins" panose="00000500000000000000" pitchFamily="2" charset="0"/>
                          <a:cs typeface="Poppins" panose="00000500000000000000" pitchFamily="2" charset="0"/>
                        </a:rPr>
                        <a:t>10.8%</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9882320"/>
                  </a:ext>
                </a:extLst>
              </a:tr>
              <a:tr h="269248">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10</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Japan</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r" fontAlgn="base"/>
                      <a:r>
                        <a:rPr lang="en-US" sz="1800" b="0" i="0" u="none" strike="noStrike" dirty="0">
                          <a:solidFill>
                            <a:srgbClr val="000000"/>
                          </a:solidFill>
                          <a:effectLst/>
                          <a:latin typeface="Poppins" panose="00000500000000000000" pitchFamily="2" charset="0"/>
                          <a:cs typeface="Poppins" panose="00000500000000000000" pitchFamily="2" charset="0"/>
                        </a:rPr>
                        <a:t>10.7%</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2311458"/>
                  </a:ext>
                </a:extLst>
              </a:tr>
              <a:tr h="269248">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11</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Austria</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r" fontAlgn="base"/>
                      <a:r>
                        <a:rPr lang="en-US" sz="1800" b="0" i="0" u="none" strike="noStrike" dirty="0">
                          <a:solidFill>
                            <a:srgbClr val="000000"/>
                          </a:solidFill>
                          <a:effectLst/>
                          <a:latin typeface="Poppins" panose="00000500000000000000" pitchFamily="2" charset="0"/>
                          <a:cs typeface="Poppins" panose="00000500000000000000" pitchFamily="2" charset="0"/>
                        </a:rPr>
                        <a:t>10.6%</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1505852"/>
                  </a:ext>
                </a:extLst>
              </a:tr>
              <a:tr h="269248">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12</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800" b="0" i="0" u="none" strike="noStrike" dirty="0">
                          <a:solidFill>
                            <a:srgbClr val="000000"/>
                          </a:solidFill>
                          <a:effectLst/>
                          <a:latin typeface="Poppins" panose="00000500000000000000" pitchFamily="2" charset="0"/>
                          <a:cs typeface="Poppins" panose="00000500000000000000" pitchFamily="2" charset="0"/>
                        </a:rPr>
                        <a:t>Norway</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r" fontAlgn="base"/>
                      <a:r>
                        <a:rPr lang="en-US" sz="1800" b="0" i="0" u="none" strike="noStrike" dirty="0">
                          <a:solidFill>
                            <a:srgbClr val="000000"/>
                          </a:solidFill>
                          <a:effectLst/>
                          <a:latin typeface="Poppins" panose="00000500000000000000" pitchFamily="2" charset="0"/>
                          <a:cs typeface="Poppins" panose="00000500000000000000" pitchFamily="2" charset="0"/>
                        </a:rPr>
                        <a:t>10.6%</a:t>
                      </a:r>
                      <a:r>
                        <a:rPr lang="en-US" sz="18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83482401"/>
                  </a:ext>
                </a:extLst>
              </a:tr>
              <a:tr h="182267">
                <a:tc gridSpan="3">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n-US" sz="1100" b="0" i="0" u="none" strike="noStrike" dirty="0">
                          <a:solidFill>
                            <a:srgbClr val="000000"/>
                          </a:solidFill>
                          <a:effectLst/>
                          <a:latin typeface="Poppins" panose="00000500000000000000" pitchFamily="2" charset="0"/>
                          <a:cs typeface="Poppins" panose="00000500000000000000" pitchFamily="2" charset="0"/>
                        </a:rPr>
                        <a:t>Fuente: World Bank Development Indicators</a:t>
                      </a:r>
                      <a:r>
                        <a:rPr lang="en-US" sz="11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pPr algn="l" fontAlgn="auto"/>
                      <a:r>
                        <a:rPr lang="en-US" sz="1500" b="0" i="0" u="none" strike="noStrike">
                          <a:solidFill>
                            <a:srgbClr val="000000"/>
                          </a:solidFill>
                          <a:effectLst/>
                          <a:latin typeface="Arial" panose="020B0604020202020204" pitchFamily="34"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9258426"/>
                  </a:ext>
                </a:extLst>
              </a:tr>
              <a:tr h="182267">
                <a:tc gridSpan="3">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s-ES" sz="1100" b="0" i="0" u="none" strike="noStrike" dirty="0">
                          <a:solidFill>
                            <a:srgbClr val="000000"/>
                          </a:solidFill>
                          <a:effectLst/>
                          <a:latin typeface="Poppins" panose="00000500000000000000" pitchFamily="2" charset="0"/>
                          <a:cs typeface="Poppins" panose="00000500000000000000" pitchFamily="2" charset="0"/>
                        </a:rPr>
                        <a:t>Gastos en Salud en PR, según </a:t>
                      </a:r>
                      <a:r>
                        <a:rPr lang="es-ES" sz="1100" b="0" i="0" u="none" strike="noStrike" dirty="0" err="1">
                          <a:solidFill>
                            <a:srgbClr val="000000"/>
                          </a:solidFill>
                          <a:effectLst/>
                          <a:latin typeface="Poppins" panose="00000500000000000000" pitchFamily="2" charset="0"/>
                          <a:cs typeface="Poppins" panose="00000500000000000000" pitchFamily="2" charset="0"/>
                        </a:rPr>
                        <a:t>Galindez</a:t>
                      </a:r>
                      <a:r>
                        <a:rPr lang="es-ES" sz="1100" b="0" i="0" u="none" strike="noStrike" dirty="0">
                          <a:solidFill>
                            <a:srgbClr val="000000"/>
                          </a:solidFill>
                          <a:effectLst/>
                          <a:latin typeface="Poppins" panose="00000500000000000000" pitchFamily="2" charset="0"/>
                          <a:cs typeface="Poppins" panose="00000500000000000000" pitchFamily="2" charset="0"/>
                        </a:rPr>
                        <a:t>, LLC</a:t>
                      </a:r>
                      <a:r>
                        <a:rPr lang="es-ES" sz="1100" b="0" i="0" dirty="0">
                          <a:solidFill>
                            <a:srgbClr val="000000"/>
                          </a:solidFill>
                          <a:effectLst/>
                          <a:latin typeface="Poppins" panose="00000500000000000000" pitchFamily="2" charset="0"/>
                          <a:cs typeface="Poppins" panose="00000500000000000000" pitchFamily="2" charset="0"/>
                        </a:rPr>
                        <a:t>​</a:t>
                      </a:r>
                      <a:r>
                        <a:rPr lang="en-US" sz="1100" b="0" i="0" u="none" strike="noStrike"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pPr algn="l" fontAlgn="auto"/>
                      <a:r>
                        <a:rPr lang="en-US" sz="1500" b="0" i="0" u="none" strike="noStrike">
                          <a:solidFill>
                            <a:srgbClr val="000000"/>
                          </a:solidFill>
                          <a:effectLst/>
                          <a:latin typeface="Arial" panose="020B0604020202020204" pitchFamily="34"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6608857"/>
                  </a:ext>
                </a:extLst>
              </a:tr>
              <a:tr h="182267">
                <a:tc gridSpan="3">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fontAlgn="base"/>
                      <a:r>
                        <a:rPr lang="es-ES" sz="1100" b="0" i="0" u="none" strike="noStrike" dirty="0">
                          <a:solidFill>
                            <a:srgbClr val="000000"/>
                          </a:solidFill>
                          <a:effectLst/>
                          <a:latin typeface="Poppins" panose="00000500000000000000" pitchFamily="2" charset="0"/>
                          <a:cs typeface="Poppins" panose="00000500000000000000" pitchFamily="2" charset="0"/>
                        </a:rPr>
                        <a:t>(1) Para PR se usó en PNB en lugar del PIB</a:t>
                      </a:r>
                      <a:r>
                        <a:rPr lang="es-ES" sz="1100" b="0" i="0" dirty="0">
                          <a:solidFill>
                            <a:srgbClr val="000000"/>
                          </a:solidFill>
                          <a:effectLst/>
                          <a:latin typeface="Poppins" panose="00000500000000000000" pitchFamily="2" charset="0"/>
                          <a:cs typeface="Poppins" panose="00000500000000000000" pitchFamily="2"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pPr algn="l" fontAlgn="auto"/>
                      <a:r>
                        <a:rPr lang="en-US" sz="1500" b="0" i="0" u="none" strike="noStrike">
                          <a:solidFill>
                            <a:srgbClr val="000000"/>
                          </a:solidFill>
                          <a:effectLst/>
                          <a:latin typeface="Arial" panose="020B0604020202020204" pitchFamily="34" charset="0"/>
                        </a:rPr>
                        <a:t>​</a:t>
                      </a:r>
                    </a:p>
                  </a:txBody>
                  <a:tcPr marL="55906" marR="55906" marT="27953" marB="27953"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9488577"/>
                  </a:ext>
                </a:extLst>
              </a:tr>
            </a:tbl>
          </a:graphicData>
        </a:graphic>
      </p:graphicFrame>
    </p:spTree>
    <p:extLst>
      <p:ext uri="{BB962C8B-B14F-4D97-AF65-F5344CB8AC3E}">
        <p14:creationId xmlns:p14="http://schemas.microsoft.com/office/powerpoint/2010/main" val="591323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483482C8-7AFC-39D5-C1E4-B3D58ECA4982}"/>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447800" cy="6858001"/>
          </a:xfrm>
          <a:prstGeom prst="rect">
            <a:avLst/>
          </a:prstGeom>
        </p:spPr>
      </p:pic>
      <p:pic>
        <p:nvPicPr>
          <p:cNvPr id="2" name="Picture 1" descr="A black and red logo&#10;&#10;Description automatically generated">
            <a:extLst>
              <a:ext uri="{FF2B5EF4-FFF2-40B4-BE49-F238E27FC236}">
                <a16:creationId xmlns:a16="http://schemas.microsoft.com/office/drawing/2014/main" id="{1A5488D9-BE8B-4B9F-9F97-9659616E06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3300" y="5907183"/>
            <a:ext cx="1567543" cy="827612"/>
          </a:xfrm>
          <a:prstGeom prst="rect">
            <a:avLst/>
          </a:prstGeom>
        </p:spPr>
      </p:pic>
      <p:grpSp>
        <p:nvGrpSpPr>
          <p:cNvPr id="6" name="Group 5">
            <a:extLst>
              <a:ext uri="{FF2B5EF4-FFF2-40B4-BE49-F238E27FC236}">
                <a16:creationId xmlns:a16="http://schemas.microsoft.com/office/drawing/2014/main" id="{2D9A73AC-C3E9-F94F-F46E-0C1C730D3A3B}"/>
              </a:ext>
            </a:extLst>
          </p:cNvPr>
          <p:cNvGrpSpPr/>
          <p:nvPr/>
        </p:nvGrpSpPr>
        <p:grpSpPr>
          <a:xfrm>
            <a:off x="6695824" y="5887027"/>
            <a:ext cx="5160204" cy="679674"/>
            <a:chOff x="4676523" y="5538134"/>
            <a:chExt cx="6780465" cy="884249"/>
          </a:xfrm>
        </p:grpSpPr>
        <p:pic>
          <p:nvPicPr>
            <p:cNvPr id="7" name="Gráfico 9">
              <a:extLst>
                <a:ext uri="{FF2B5EF4-FFF2-40B4-BE49-F238E27FC236}">
                  <a16:creationId xmlns:a16="http://schemas.microsoft.com/office/drawing/2014/main" id="{D2F35FA1-F4C1-7BC9-B204-16F0CB22D5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7" descr="Logotipo&#10;&#10;El contenido generado por IA puede ser incorrecto.">
              <a:extLst>
                <a:ext uri="{FF2B5EF4-FFF2-40B4-BE49-F238E27FC236}">
                  <a16:creationId xmlns:a16="http://schemas.microsoft.com/office/drawing/2014/main" id="{F97670EA-1A3A-1CEB-5D70-4E7B6F4E49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10" name="Picture 9" descr="Graphical user interface&#10;&#10;Description automatically generated with medium confidence">
              <a:extLst>
                <a:ext uri="{FF2B5EF4-FFF2-40B4-BE49-F238E27FC236}">
                  <a16:creationId xmlns:a16="http://schemas.microsoft.com/office/drawing/2014/main" id="{C5924C7D-2F78-A1F9-96C1-82A680DB0D11}"/>
                </a:ext>
              </a:extLst>
            </p:cNvPr>
            <p:cNvPicPr>
              <a:picLocks noChangeAspect="1"/>
            </p:cNvPicPr>
            <p:nvPr/>
          </p:nvPicPr>
          <p:blipFill rotWithShape="1">
            <a:blip r:embed="rId6">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4" name="Picture 3">
            <a:extLst>
              <a:ext uri="{FF2B5EF4-FFF2-40B4-BE49-F238E27FC236}">
                <a16:creationId xmlns:a16="http://schemas.microsoft.com/office/drawing/2014/main" id="{EECA0388-F352-4DA0-8AAC-8EE59A63BD9A}"/>
              </a:ext>
            </a:extLst>
          </p:cNvPr>
          <p:cNvPicPr>
            <a:picLocks noChangeAspect="1"/>
          </p:cNvPicPr>
          <p:nvPr/>
        </p:nvPicPr>
        <p:blipFill>
          <a:blip r:embed="rId7"/>
          <a:stretch>
            <a:fillRect/>
          </a:stretch>
        </p:blipFill>
        <p:spPr>
          <a:xfrm>
            <a:off x="1941215" y="722376"/>
            <a:ext cx="9384009" cy="4809744"/>
          </a:xfrm>
          <a:prstGeom prst="rect">
            <a:avLst/>
          </a:prstGeom>
        </p:spPr>
      </p:pic>
    </p:spTree>
    <p:extLst>
      <p:ext uri="{BB962C8B-B14F-4D97-AF65-F5344CB8AC3E}">
        <p14:creationId xmlns:p14="http://schemas.microsoft.com/office/powerpoint/2010/main" val="3779059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483482C8-7AFC-39D5-C1E4-B3D58ECA4982}"/>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447800" cy="6858001"/>
          </a:xfrm>
          <a:prstGeom prst="rect">
            <a:avLst/>
          </a:prstGeom>
        </p:spPr>
      </p:pic>
      <p:pic>
        <p:nvPicPr>
          <p:cNvPr id="2" name="Picture 1" descr="A black and red logo&#10;&#10;Description automatically generated">
            <a:extLst>
              <a:ext uri="{FF2B5EF4-FFF2-40B4-BE49-F238E27FC236}">
                <a16:creationId xmlns:a16="http://schemas.microsoft.com/office/drawing/2014/main" id="{1A5488D9-BE8B-4B9F-9F97-9659616E06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3300" y="5907183"/>
            <a:ext cx="1567543" cy="827612"/>
          </a:xfrm>
          <a:prstGeom prst="rect">
            <a:avLst/>
          </a:prstGeom>
        </p:spPr>
      </p:pic>
      <p:grpSp>
        <p:nvGrpSpPr>
          <p:cNvPr id="6" name="Group 5">
            <a:extLst>
              <a:ext uri="{FF2B5EF4-FFF2-40B4-BE49-F238E27FC236}">
                <a16:creationId xmlns:a16="http://schemas.microsoft.com/office/drawing/2014/main" id="{2D9A73AC-C3E9-F94F-F46E-0C1C730D3A3B}"/>
              </a:ext>
            </a:extLst>
          </p:cNvPr>
          <p:cNvGrpSpPr/>
          <p:nvPr/>
        </p:nvGrpSpPr>
        <p:grpSpPr>
          <a:xfrm>
            <a:off x="6695824" y="5887027"/>
            <a:ext cx="5160204" cy="679674"/>
            <a:chOff x="4676523" y="5538134"/>
            <a:chExt cx="6780465" cy="884249"/>
          </a:xfrm>
        </p:grpSpPr>
        <p:pic>
          <p:nvPicPr>
            <p:cNvPr id="7" name="Gráfico 9">
              <a:extLst>
                <a:ext uri="{FF2B5EF4-FFF2-40B4-BE49-F238E27FC236}">
                  <a16:creationId xmlns:a16="http://schemas.microsoft.com/office/drawing/2014/main" id="{D2F35FA1-F4C1-7BC9-B204-16F0CB22D5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7" descr="Logotipo&#10;&#10;El contenido generado por IA puede ser incorrecto.">
              <a:extLst>
                <a:ext uri="{FF2B5EF4-FFF2-40B4-BE49-F238E27FC236}">
                  <a16:creationId xmlns:a16="http://schemas.microsoft.com/office/drawing/2014/main" id="{F97670EA-1A3A-1CEB-5D70-4E7B6F4E49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10" name="Picture 9" descr="Graphical user interface&#10;&#10;Description automatically generated with medium confidence">
              <a:extLst>
                <a:ext uri="{FF2B5EF4-FFF2-40B4-BE49-F238E27FC236}">
                  <a16:creationId xmlns:a16="http://schemas.microsoft.com/office/drawing/2014/main" id="{C5924C7D-2F78-A1F9-96C1-82A680DB0D11}"/>
                </a:ext>
              </a:extLst>
            </p:cNvPr>
            <p:cNvPicPr>
              <a:picLocks noChangeAspect="1"/>
            </p:cNvPicPr>
            <p:nvPr/>
          </p:nvPicPr>
          <p:blipFill rotWithShape="1">
            <a:blip r:embed="rId6">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graphicFrame>
        <p:nvGraphicFramePr>
          <p:cNvPr id="4" name="Chart 3">
            <a:extLst>
              <a:ext uri="{FF2B5EF4-FFF2-40B4-BE49-F238E27FC236}">
                <a16:creationId xmlns:a16="http://schemas.microsoft.com/office/drawing/2014/main" id="{27F671BB-E994-E10E-F135-E328219F7609}"/>
              </a:ext>
            </a:extLst>
          </p:cNvPr>
          <p:cNvGraphicFramePr>
            <a:graphicFrameLocks/>
          </p:cNvGraphicFramePr>
          <p:nvPr/>
        </p:nvGraphicFramePr>
        <p:xfrm>
          <a:off x="2528935" y="2025445"/>
          <a:ext cx="7843815" cy="3500284"/>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3">
            <a:extLst>
              <a:ext uri="{FF2B5EF4-FFF2-40B4-BE49-F238E27FC236}">
                <a16:creationId xmlns:a16="http://schemas.microsoft.com/office/drawing/2014/main" id="{9FA894C1-146B-94F3-C98B-E510B23C01C2}"/>
              </a:ext>
            </a:extLst>
          </p:cNvPr>
          <p:cNvSpPr txBox="1">
            <a:spLocks noChangeArrowheads="1"/>
          </p:cNvSpPr>
          <p:nvPr/>
        </p:nvSpPr>
        <p:spPr bwMode="auto">
          <a:xfrm>
            <a:off x="1486783" y="247810"/>
            <a:ext cx="10418082" cy="894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ts val="3000"/>
              </a:lnSpc>
            </a:pPr>
            <a:r>
              <a:rPr lang="es-PR" sz="2800" b="1" dirty="0">
                <a:solidFill>
                  <a:srgbClr val="122157"/>
                </a:solidFill>
                <a:latin typeface="Poppins" panose="00000500000000000000" pitchFamily="2" charset="0"/>
                <a:cs typeface="Poppins" panose="00000500000000000000" pitchFamily="2" charset="0"/>
              </a:rPr>
              <a:t>Los hospitales enfrentan una contracción en la demanda por servicios</a:t>
            </a:r>
            <a:endParaRPr lang="en-US" altLang="es-PE" sz="2800" b="1" dirty="0">
              <a:solidFill>
                <a:srgbClr val="122157"/>
              </a:solidFill>
              <a:latin typeface="Poppins" panose="00000500000000000000" pitchFamily="2" charset="0"/>
              <a:cs typeface="Poppins" panose="00000500000000000000" pitchFamily="2"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3391D-9578-5F9D-B0D5-8FEB05B2B7F0}"/>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7830026B-81E3-B304-6942-F6D93C621224}"/>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447800" cy="6858001"/>
          </a:xfrm>
          <a:prstGeom prst="rect">
            <a:avLst/>
          </a:prstGeom>
        </p:spPr>
      </p:pic>
      <p:pic>
        <p:nvPicPr>
          <p:cNvPr id="2" name="Picture 1" descr="A black and red logo&#10;&#10;Description automatically generated">
            <a:extLst>
              <a:ext uri="{FF2B5EF4-FFF2-40B4-BE49-F238E27FC236}">
                <a16:creationId xmlns:a16="http://schemas.microsoft.com/office/drawing/2014/main" id="{33519CD2-9FC5-6A12-4D7D-51DB1ED173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3300" y="5907183"/>
            <a:ext cx="1567543" cy="827612"/>
          </a:xfrm>
          <a:prstGeom prst="rect">
            <a:avLst/>
          </a:prstGeom>
        </p:spPr>
      </p:pic>
      <p:grpSp>
        <p:nvGrpSpPr>
          <p:cNvPr id="6" name="Group 5">
            <a:extLst>
              <a:ext uri="{FF2B5EF4-FFF2-40B4-BE49-F238E27FC236}">
                <a16:creationId xmlns:a16="http://schemas.microsoft.com/office/drawing/2014/main" id="{08C1BC79-2638-FFB1-030D-6F2A1874E0B3}"/>
              </a:ext>
            </a:extLst>
          </p:cNvPr>
          <p:cNvGrpSpPr/>
          <p:nvPr/>
        </p:nvGrpSpPr>
        <p:grpSpPr>
          <a:xfrm>
            <a:off x="6695824" y="5887027"/>
            <a:ext cx="5160204" cy="679674"/>
            <a:chOff x="4676523" y="5538134"/>
            <a:chExt cx="6780465" cy="884249"/>
          </a:xfrm>
        </p:grpSpPr>
        <p:pic>
          <p:nvPicPr>
            <p:cNvPr id="7" name="Gráfico 9">
              <a:extLst>
                <a:ext uri="{FF2B5EF4-FFF2-40B4-BE49-F238E27FC236}">
                  <a16:creationId xmlns:a16="http://schemas.microsoft.com/office/drawing/2014/main" id="{83BCDA5C-5060-0FC3-5C55-F3755AF554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7" descr="Logotipo&#10;&#10;El contenido generado por IA puede ser incorrecto.">
              <a:extLst>
                <a:ext uri="{FF2B5EF4-FFF2-40B4-BE49-F238E27FC236}">
                  <a16:creationId xmlns:a16="http://schemas.microsoft.com/office/drawing/2014/main" id="{D28C8957-0458-F383-3BF5-7F1ED27D0E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10" name="Picture 9" descr="Graphical user interface&#10;&#10;Description automatically generated with medium confidence">
              <a:extLst>
                <a:ext uri="{FF2B5EF4-FFF2-40B4-BE49-F238E27FC236}">
                  <a16:creationId xmlns:a16="http://schemas.microsoft.com/office/drawing/2014/main" id="{A72E8258-C380-84A9-F5E8-1066418DBD21}"/>
                </a:ext>
              </a:extLst>
            </p:cNvPr>
            <p:cNvPicPr>
              <a:picLocks noChangeAspect="1"/>
            </p:cNvPicPr>
            <p:nvPr/>
          </p:nvPicPr>
          <p:blipFill rotWithShape="1">
            <a:blip r:embed="rId6">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sp>
        <p:nvSpPr>
          <p:cNvPr id="8" name="TextBox 3">
            <a:extLst>
              <a:ext uri="{FF2B5EF4-FFF2-40B4-BE49-F238E27FC236}">
                <a16:creationId xmlns:a16="http://schemas.microsoft.com/office/drawing/2014/main" id="{A7A88454-2671-82CB-C6C7-1595573E3DDC}"/>
              </a:ext>
            </a:extLst>
          </p:cNvPr>
          <p:cNvSpPr txBox="1">
            <a:spLocks noChangeArrowheads="1"/>
          </p:cNvSpPr>
          <p:nvPr/>
        </p:nvSpPr>
        <p:spPr bwMode="auto">
          <a:xfrm>
            <a:off x="1486783" y="247810"/>
            <a:ext cx="10418082" cy="481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ts val="3000"/>
              </a:lnSpc>
            </a:pPr>
            <a:r>
              <a:rPr lang="es-PR" sz="2800" b="1" dirty="0">
                <a:solidFill>
                  <a:srgbClr val="122157"/>
                </a:solidFill>
                <a:latin typeface="Poppins" panose="00000500000000000000" pitchFamily="2" charset="0"/>
                <a:cs typeface="Poppins" panose="00000500000000000000" pitchFamily="2" charset="0"/>
              </a:rPr>
              <a:t>La alta se redujeron en proporción a la población</a:t>
            </a:r>
            <a:endParaRPr lang="en-US" altLang="es-PE" sz="2800" b="1" dirty="0">
              <a:solidFill>
                <a:srgbClr val="122157"/>
              </a:solidFill>
              <a:latin typeface="Poppins" panose="00000500000000000000" pitchFamily="2" charset="0"/>
              <a:cs typeface="Poppins" panose="00000500000000000000" pitchFamily="2" charset="0"/>
            </a:endParaRPr>
          </a:p>
        </p:txBody>
      </p:sp>
      <p:graphicFrame>
        <p:nvGraphicFramePr>
          <p:cNvPr id="5" name="Chart 4">
            <a:extLst>
              <a:ext uri="{FF2B5EF4-FFF2-40B4-BE49-F238E27FC236}">
                <a16:creationId xmlns:a16="http://schemas.microsoft.com/office/drawing/2014/main" id="{9F973DFD-143C-95FB-DA9B-43BE005D07AF}"/>
              </a:ext>
            </a:extLst>
          </p:cNvPr>
          <p:cNvGraphicFramePr>
            <a:graphicFrameLocks/>
          </p:cNvGraphicFramePr>
          <p:nvPr/>
        </p:nvGraphicFramePr>
        <p:xfrm>
          <a:off x="2309812" y="1288026"/>
          <a:ext cx="8554833" cy="3960249"/>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981849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21E82-1935-797C-29ED-6F823A07BF35}"/>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F4133DB7-426F-6B45-EA2F-ACA61BAFFE81}"/>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447800" cy="6858001"/>
          </a:xfrm>
          <a:prstGeom prst="rect">
            <a:avLst/>
          </a:prstGeom>
        </p:spPr>
      </p:pic>
      <p:pic>
        <p:nvPicPr>
          <p:cNvPr id="2" name="Picture 1" descr="A black and red logo&#10;&#10;Description automatically generated">
            <a:extLst>
              <a:ext uri="{FF2B5EF4-FFF2-40B4-BE49-F238E27FC236}">
                <a16:creationId xmlns:a16="http://schemas.microsoft.com/office/drawing/2014/main" id="{7314192E-7FD5-2D20-E6B0-1A84A121A3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3300" y="5907183"/>
            <a:ext cx="1567543" cy="827612"/>
          </a:xfrm>
          <a:prstGeom prst="rect">
            <a:avLst/>
          </a:prstGeom>
        </p:spPr>
      </p:pic>
      <p:grpSp>
        <p:nvGrpSpPr>
          <p:cNvPr id="6" name="Group 5">
            <a:extLst>
              <a:ext uri="{FF2B5EF4-FFF2-40B4-BE49-F238E27FC236}">
                <a16:creationId xmlns:a16="http://schemas.microsoft.com/office/drawing/2014/main" id="{F6C5EC2A-DF42-02B9-49FC-D61C5F1686D5}"/>
              </a:ext>
            </a:extLst>
          </p:cNvPr>
          <p:cNvGrpSpPr/>
          <p:nvPr/>
        </p:nvGrpSpPr>
        <p:grpSpPr>
          <a:xfrm>
            <a:off x="6695824" y="5887027"/>
            <a:ext cx="5160204" cy="679674"/>
            <a:chOff x="4676523" y="5538134"/>
            <a:chExt cx="6780465" cy="884249"/>
          </a:xfrm>
        </p:grpSpPr>
        <p:pic>
          <p:nvPicPr>
            <p:cNvPr id="7" name="Gráfico 9">
              <a:extLst>
                <a:ext uri="{FF2B5EF4-FFF2-40B4-BE49-F238E27FC236}">
                  <a16:creationId xmlns:a16="http://schemas.microsoft.com/office/drawing/2014/main" id="{57AD7C29-F6B5-ECBE-68CE-E2B21477B2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7" descr="Logotipo&#10;&#10;El contenido generado por IA puede ser incorrecto.">
              <a:extLst>
                <a:ext uri="{FF2B5EF4-FFF2-40B4-BE49-F238E27FC236}">
                  <a16:creationId xmlns:a16="http://schemas.microsoft.com/office/drawing/2014/main" id="{6E73D7B5-601C-CE33-084E-E425CB8D46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10" name="Picture 9" descr="Graphical user interface&#10;&#10;Description automatically generated with medium confidence">
              <a:extLst>
                <a:ext uri="{FF2B5EF4-FFF2-40B4-BE49-F238E27FC236}">
                  <a16:creationId xmlns:a16="http://schemas.microsoft.com/office/drawing/2014/main" id="{3757F926-56FD-DD5E-026B-E3CDE42B4F42}"/>
                </a:ext>
              </a:extLst>
            </p:cNvPr>
            <p:cNvPicPr>
              <a:picLocks noChangeAspect="1"/>
            </p:cNvPicPr>
            <p:nvPr/>
          </p:nvPicPr>
          <p:blipFill rotWithShape="1">
            <a:blip r:embed="rId6">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sp>
        <p:nvSpPr>
          <p:cNvPr id="8" name="TextBox 3">
            <a:extLst>
              <a:ext uri="{FF2B5EF4-FFF2-40B4-BE49-F238E27FC236}">
                <a16:creationId xmlns:a16="http://schemas.microsoft.com/office/drawing/2014/main" id="{C832368C-E0C1-55C8-36F7-61555CBD6A94}"/>
              </a:ext>
            </a:extLst>
          </p:cNvPr>
          <p:cNvSpPr txBox="1">
            <a:spLocks noChangeArrowheads="1"/>
          </p:cNvSpPr>
          <p:nvPr/>
        </p:nvSpPr>
        <p:spPr bwMode="auto">
          <a:xfrm>
            <a:off x="1486783" y="247810"/>
            <a:ext cx="10418082" cy="481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ts val="3000"/>
              </a:lnSpc>
            </a:pPr>
            <a:r>
              <a:rPr lang="es-PR" sz="2800" b="1" dirty="0">
                <a:solidFill>
                  <a:srgbClr val="122157"/>
                </a:solidFill>
                <a:latin typeface="Poppins" panose="00000500000000000000" pitchFamily="2" charset="0"/>
                <a:cs typeface="Poppins" panose="00000500000000000000" pitchFamily="2" charset="0"/>
              </a:rPr>
              <a:t>Se redujo en proporción a la población</a:t>
            </a:r>
            <a:endParaRPr lang="en-US" altLang="es-PE" sz="2800" b="1" dirty="0">
              <a:solidFill>
                <a:srgbClr val="122157"/>
              </a:solidFill>
              <a:latin typeface="Poppins" panose="00000500000000000000" pitchFamily="2" charset="0"/>
              <a:cs typeface="Poppins" panose="00000500000000000000" pitchFamily="2" charset="0"/>
            </a:endParaRPr>
          </a:p>
        </p:txBody>
      </p:sp>
      <p:sp>
        <p:nvSpPr>
          <p:cNvPr id="11" name="TextBox 10">
            <a:extLst>
              <a:ext uri="{FF2B5EF4-FFF2-40B4-BE49-F238E27FC236}">
                <a16:creationId xmlns:a16="http://schemas.microsoft.com/office/drawing/2014/main" id="{72C6FFC3-9E61-2B1B-A2B5-AA2506C7E14D}"/>
              </a:ext>
            </a:extLst>
          </p:cNvPr>
          <p:cNvSpPr txBox="1"/>
          <p:nvPr/>
        </p:nvSpPr>
        <p:spPr>
          <a:xfrm>
            <a:off x="1751035" y="876664"/>
            <a:ext cx="9889577" cy="646331"/>
          </a:xfrm>
          <a:prstGeom prst="rect">
            <a:avLst/>
          </a:prstGeom>
          <a:noFill/>
        </p:spPr>
        <p:txBody>
          <a:bodyPr wrap="square">
            <a:spAutoFit/>
          </a:bodyPr>
          <a:lstStyle/>
          <a:p>
            <a:pPr marL="457200" indent="-457200">
              <a:lnSpc>
                <a:spcPct val="100000"/>
              </a:lnSpc>
              <a:spcBef>
                <a:spcPts val="0"/>
              </a:spcBef>
              <a:spcAft>
                <a:spcPts val="1800"/>
              </a:spcAft>
              <a:buClr>
                <a:srgbClr val="0070C0"/>
              </a:buClr>
              <a:buFont typeface="Wingdings" panose="05000000000000000000" pitchFamily="2" charset="2"/>
              <a:buChar char="þ"/>
            </a:pPr>
            <a:r>
              <a:rPr lang="es-ES" sz="1800" dirty="0">
                <a:solidFill>
                  <a:srgbClr val="122157"/>
                </a:solidFill>
                <a:latin typeface="Poppins" panose="00000500000000000000" pitchFamily="2" charset="0"/>
                <a:cs typeface="Poppins" panose="00000500000000000000" pitchFamily="2" charset="0"/>
              </a:rPr>
              <a:t>En los Estados Unidos se observa la misma tendencia, aunque en términos relativos, en EE.UU. hay más hospitalizaciones con relación a la población.</a:t>
            </a:r>
            <a:endParaRPr lang="es-PR" sz="1800" dirty="0">
              <a:solidFill>
                <a:srgbClr val="122157"/>
              </a:solidFill>
              <a:latin typeface="Poppins" panose="00000500000000000000" pitchFamily="2" charset="0"/>
              <a:cs typeface="Poppins" panose="00000500000000000000" pitchFamily="2" charset="0"/>
            </a:endParaRPr>
          </a:p>
        </p:txBody>
      </p:sp>
      <p:graphicFrame>
        <p:nvGraphicFramePr>
          <p:cNvPr id="12" name="Chart 11">
            <a:extLst>
              <a:ext uri="{FF2B5EF4-FFF2-40B4-BE49-F238E27FC236}">
                <a16:creationId xmlns:a16="http://schemas.microsoft.com/office/drawing/2014/main" id="{5815D678-E31E-604D-CE3B-8BB78CEFBC7C}"/>
              </a:ext>
            </a:extLst>
          </p:cNvPr>
          <p:cNvGraphicFramePr>
            <a:graphicFrameLocks/>
          </p:cNvGraphicFramePr>
          <p:nvPr/>
        </p:nvGraphicFramePr>
        <p:xfrm>
          <a:off x="2852613" y="1670434"/>
          <a:ext cx="8149683" cy="3894623"/>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403709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366EF-974C-B96A-D9A6-F944265363B1}"/>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2D0FC364-594B-4FEC-E0A9-3D97701F85E7}"/>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447800" cy="6858001"/>
          </a:xfrm>
          <a:prstGeom prst="rect">
            <a:avLst/>
          </a:prstGeom>
        </p:spPr>
      </p:pic>
      <p:pic>
        <p:nvPicPr>
          <p:cNvPr id="2" name="Picture 1" descr="A black and red logo&#10;&#10;Description automatically generated">
            <a:extLst>
              <a:ext uri="{FF2B5EF4-FFF2-40B4-BE49-F238E27FC236}">
                <a16:creationId xmlns:a16="http://schemas.microsoft.com/office/drawing/2014/main" id="{F2FBA968-C68D-1653-85F1-C8842175C0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3300" y="5907183"/>
            <a:ext cx="1567543" cy="827612"/>
          </a:xfrm>
          <a:prstGeom prst="rect">
            <a:avLst/>
          </a:prstGeom>
        </p:spPr>
      </p:pic>
      <p:grpSp>
        <p:nvGrpSpPr>
          <p:cNvPr id="6" name="Group 5">
            <a:extLst>
              <a:ext uri="{FF2B5EF4-FFF2-40B4-BE49-F238E27FC236}">
                <a16:creationId xmlns:a16="http://schemas.microsoft.com/office/drawing/2014/main" id="{C1FBC122-92AC-3B9D-DC61-0B8886F0B567}"/>
              </a:ext>
            </a:extLst>
          </p:cNvPr>
          <p:cNvGrpSpPr/>
          <p:nvPr/>
        </p:nvGrpSpPr>
        <p:grpSpPr>
          <a:xfrm>
            <a:off x="6695824" y="5887027"/>
            <a:ext cx="5160204" cy="679674"/>
            <a:chOff x="4676523" y="5538134"/>
            <a:chExt cx="6780465" cy="884249"/>
          </a:xfrm>
        </p:grpSpPr>
        <p:pic>
          <p:nvPicPr>
            <p:cNvPr id="7" name="Gráfico 9">
              <a:extLst>
                <a:ext uri="{FF2B5EF4-FFF2-40B4-BE49-F238E27FC236}">
                  <a16:creationId xmlns:a16="http://schemas.microsoft.com/office/drawing/2014/main" id="{88FA28EA-5BD3-C364-E24B-2ED97D1AB9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7" descr="Logotipo&#10;&#10;El contenido generado por IA puede ser incorrecto.">
              <a:extLst>
                <a:ext uri="{FF2B5EF4-FFF2-40B4-BE49-F238E27FC236}">
                  <a16:creationId xmlns:a16="http://schemas.microsoft.com/office/drawing/2014/main" id="{CEF16A1D-DE40-23AB-4D16-BDC0B7DBDC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10" name="Picture 9" descr="Graphical user interface&#10;&#10;Description automatically generated with medium confidence">
              <a:extLst>
                <a:ext uri="{FF2B5EF4-FFF2-40B4-BE49-F238E27FC236}">
                  <a16:creationId xmlns:a16="http://schemas.microsoft.com/office/drawing/2014/main" id="{340416C5-E37B-1501-A163-4B772CE85C60}"/>
                </a:ext>
              </a:extLst>
            </p:cNvPr>
            <p:cNvPicPr>
              <a:picLocks noChangeAspect="1"/>
            </p:cNvPicPr>
            <p:nvPr/>
          </p:nvPicPr>
          <p:blipFill rotWithShape="1">
            <a:blip r:embed="rId6">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sp>
        <p:nvSpPr>
          <p:cNvPr id="8" name="TextBox 3">
            <a:extLst>
              <a:ext uri="{FF2B5EF4-FFF2-40B4-BE49-F238E27FC236}">
                <a16:creationId xmlns:a16="http://schemas.microsoft.com/office/drawing/2014/main" id="{9C429D79-FFAA-8AC7-D413-192832CBD524}"/>
              </a:ext>
            </a:extLst>
          </p:cNvPr>
          <p:cNvSpPr txBox="1">
            <a:spLocks noChangeArrowheads="1"/>
          </p:cNvSpPr>
          <p:nvPr/>
        </p:nvSpPr>
        <p:spPr bwMode="auto">
          <a:xfrm>
            <a:off x="1486783" y="247810"/>
            <a:ext cx="10418082" cy="866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ts val="3000"/>
              </a:lnSpc>
            </a:pPr>
            <a:r>
              <a:rPr lang="es-PR" sz="2800" b="1" dirty="0">
                <a:solidFill>
                  <a:srgbClr val="122157"/>
                </a:solidFill>
                <a:latin typeface="Poppins" panose="00000500000000000000" pitchFamily="2" charset="0"/>
                <a:cs typeface="Poppins" panose="00000500000000000000" pitchFamily="2" charset="0"/>
              </a:rPr>
              <a:t>Los hospitales redujeron sus camas, pero a un ritmo más lento que la población</a:t>
            </a:r>
            <a:endParaRPr lang="en-US" altLang="es-PE" sz="2800" b="1" dirty="0">
              <a:solidFill>
                <a:srgbClr val="122157"/>
              </a:solidFill>
              <a:latin typeface="Poppins" panose="00000500000000000000" pitchFamily="2" charset="0"/>
              <a:cs typeface="Poppins" panose="00000500000000000000" pitchFamily="2" charset="0"/>
            </a:endParaRPr>
          </a:p>
        </p:txBody>
      </p:sp>
      <p:sp>
        <p:nvSpPr>
          <p:cNvPr id="11" name="TextBox 10">
            <a:extLst>
              <a:ext uri="{FF2B5EF4-FFF2-40B4-BE49-F238E27FC236}">
                <a16:creationId xmlns:a16="http://schemas.microsoft.com/office/drawing/2014/main" id="{66EB9474-8A99-38F3-259F-BD96238DF7AF}"/>
              </a:ext>
            </a:extLst>
          </p:cNvPr>
          <p:cNvSpPr txBox="1"/>
          <p:nvPr/>
        </p:nvSpPr>
        <p:spPr>
          <a:xfrm>
            <a:off x="1751035" y="1325648"/>
            <a:ext cx="9889577" cy="646331"/>
          </a:xfrm>
          <a:prstGeom prst="rect">
            <a:avLst/>
          </a:prstGeom>
          <a:noFill/>
        </p:spPr>
        <p:txBody>
          <a:bodyPr wrap="square">
            <a:spAutoFit/>
          </a:bodyPr>
          <a:lstStyle/>
          <a:p>
            <a:pPr marL="457200" indent="-457200">
              <a:lnSpc>
                <a:spcPct val="100000"/>
              </a:lnSpc>
              <a:spcBef>
                <a:spcPts val="0"/>
              </a:spcBef>
              <a:spcAft>
                <a:spcPts val="1800"/>
              </a:spcAft>
              <a:buClr>
                <a:srgbClr val="0070C0"/>
              </a:buClr>
              <a:buFont typeface="Wingdings" panose="05000000000000000000" pitchFamily="2" charset="2"/>
              <a:buChar char="þ"/>
            </a:pPr>
            <a:r>
              <a:rPr lang="es-ES" sz="1800" dirty="0">
                <a:solidFill>
                  <a:srgbClr val="122157"/>
                </a:solidFill>
                <a:latin typeface="Poppins" panose="00000500000000000000" pitchFamily="2" charset="0"/>
                <a:cs typeface="Poppins" panose="00000500000000000000" pitchFamily="2" charset="0"/>
              </a:rPr>
              <a:t>En los Estados Unidos se observa la misma tendencia, aunque en términos relativos, en EE.UU. hay más hospitalizaciones con relación a la población.</a:t>
            </a:r>
            <a:endParaRPr lang="es-PR" sz="1800" dirty="0">
              <a:solidFill>
                <a:srgbClr val="122157"/>
              </a:solidFill>
              <a:latin typeface="Poppins" panose="00000500000000000000" pitchFamily="2" charset="0"/>
              <a:cs typeface="Poppins" panose="00000500000000000000" pitchFamily="2" charset="0"/>
            </a:endParaRPr>
          </a:p>
        </p:txBody>
      </p:sp>
      <p:graphicFrame>
        <p:nvGraphicFramePr>
          <p:cNvPr id="5" name="Table 4">
            <a:extLst>
              <a:ext uri="{FF2B5EF4-FFF2-40B4-BE49-F238E27FC236}">
                <a16:creationId xmlns:a16="http://schemas.microsoft.com/office/drawing/2014/main" id="{C143835B-5C63-045E-17B4-33DB795EC03D}"/>
              </a:ext>
            </a:extLst>
          </p:cNvPr>
          <p:cNvGraphicFramePr>
            <a:graphicFrameLocks noGrp="1"/>
          </p:cNvGraphicFramePr>
          <p:nvPr/>
        </p:nvGraphicFramePr>
        <p:xfrm>
          <a:off x="7482348" y="2459366"/>
          <a:ext cx="4158264" cy="2426656"/>
        </p:xfrm>
        <a:graphic>
          <a:graphicData uri="http://schemas.openxmlformats.org/drawingml/2006/table">
            <a:tbl>
              <a:tblPr/>
              <a:tblGrid>
                <a:gridCol w="869492">
                  <a:extLst>
                    <a:ext uri="{9D8B030D-6E8A-4147-A177-3AD203B41FA5}">
                      <a16:colId xmlns:a16="http://schemas.microsoft.com/office/drawing/2014/main" val="1388884669"/>
                    </a:ext>
                  </a:extLst>
                </a:gridCol>
                <a:gridCol w="966102">
                  <a:extLst>
                    <a:ext uri="{9D8B030D-6E8A-4147-A177-3AD203B41FA5}">
                      <a16:colId xmlns:a16="http://schemas.microsoft.com/office/drawing/2014/main" val="4278459812"/>
                    </a:ext>
                  </a:extLst>
                </a:gridCol>
                <a:gridCol w="1243856">
                  <a:extLst>
                    <a:ext uri="{9D8B030D-6E8A-4147-A177-3AD203B41FA5}">
                      <a16:colId xmlns:a16="http://schemas.microsoft.com/office/drawing/2014/main" val="1535966303"/>
                    </a:ext>
                  </a:extLst>
                </a:gridCol>
                <a:gridCol w="1078814">
                  <a:extLst>
                    <a:ext uri="{9D8B030D-6E8A-4147-A177-3AD203B41FA5}">
                      <a16:colId xmlns:a16="http://schemas.microsoft.com/office/drawing/2014/main" val="4252708762"/>
                    </a:ext>
                  </a:extLst>
                </a:gridCol>
              </a:tblGrid>
              <a:tr h="606664">
                <a:tc>
                  <a:txBody>
                    <a:bodyPr/>
                    <a:lstStyle/>
                    <a:p>
                      <a:pPr algn="ctr" rtl="0" fontAlgn="ctr">
                        <a:buNone/>
                      </a:pPr>
                      <a:r>
                        <a:rPr lang="en-US" sz="1100" b="1" i="0" u="none" strike="noStrike">
                          <a:solidFill>
                            <a:srgbClr val="7E8082"/>
                          </a:solidFill>
                          <a:effectLst/>
                          <a:latin typeface="Century Gothic" panose="020B0502020202020204" pitchFamily="34" charset="0"/>
                        </a:rPr>
                        <a:t> </a:t>
                      </a:r>
                    </a:p>
                  </a:txBody>
                  <a:tcPr marL="9525" marR="9525" marT="9525" marB="0" anchor="ctr">
                    <a:lnL>
                      <a:noFill/>
                    </a:lnL>
                    <a:lnR w="19050" cap="flat" cmpd="sng" algn="ctr">
                      <a:solidFill>
                        <a:srgbClr val="FFFFFF"/>
                      </a:solidFill>
                      <a:prstDash val="solid"/>
                      <a:round/>
                      <a:headEnd type="none" w="med" len="med"/>
                      <a:tailEnd type="none" w="med" len="med"/>
                    </a:lnR>
                    <a:lnT>
                      <a:noFill/>
                    </a:lnT>
                    <a:lnB w="19050" cap="flat" cmpd="sng" algn="ctr">
                      <a:solidFill>
                        <a:srgbClr val="FFFFFF"/>
                      </a:solidFill>
                      <a:prstDash val="solid"/>
                      <a:round/>
                      <a:headEnd type="none" w="med" len="med"/>
                      <a:tailEnd type="none" w="med" len="med"/>
                    </a:lnB>
                    <a:noFill/>
                  </a:tcPr>
                </a:tc>
                <a:tc>
                  <a:txBody>
                    <a:bodyPr/>
                    <a:lstStyle/>
                    <a:p>
                      <a:pPr algn="ctr" rtl="0" fontAlgn="ctr">
                        <a:buNone/>
                      </a:pPr>
                      <a:r>
                        <a:rPr lang="en-US" sz="1400" b="1" i="0" u="none" strike="noStrike">
                          <a:solidFill>
                            <a:srgbClr val="FFFFFF"/>
                          </a:solidFill>
                          <a:effectLst/>
                          <a:latin typeface="Century Gothic" panose="020B0502020202020204" pitchFamily="34" charset="0"/>
                        </a:rPr>
                        <a:t>2016</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F6FC6"/>
                    </a:solidFill>
                  </a:tcPr>
                </a:tc>
                <a:tc>
                  <a:txBody>
                    <a:bodyPr/>
                    <a:lstStyle/>
                    <a:p>
                      <a:pPr algn="ctr" rtl="0" fontAlgn="ctr">
                        <a:buNone/>
                      </a:pPr>
                      <a:r>
                        <a:rPr lang="en-US" sz="1400" b="1" i="0" u="none" strike="noStrike">
                          <a:solidFill>
                            <a:srgbClr val="FFFFFF"/>
                          </a:solidFill>
                          <a:effectLst/>
                          <a:latin typeface="Century Gothic" panose="020B0502020202020204" pitchFamily="34" charset="0"/>
                        </a:rPr>
                        <a:t>2023</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F6FC6"/>
                    </a:solidFill>
                  </a:tcPr>
                </a:tc>
                <a:tc>
                  <a:txBody>
                    <a:bodyPr/>
                    <a:lstStyle/>
                    <a:p>
                      <a:pPr algn="ctr" rtl="0" fontAlgn="ctr">
                        <a:buNone/>
                      </a:pPr>
                      <a:r>
                        <a:rPr lang="en-US" sz="1400" b="1" i="0" u="none" strike="noStrike">
                          <a:solidFill>
                            <a:srgbClr val="FFFFFF"/>
                          </a:solidFill>
                          <a:effectLst/>
                          <a:latin typeface="Century Gothic" panose="020B0502020202020204" pitchFamily="34" charset="0"/>
                        </a:rPr>
                        <a:t>Cambio Anual</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F6FC6"/>
                    </a:solidFill>
                  </a:tcPr>
                </a:tc>
                <a:extLst>
                  <a:ext uri="{0D108BD9-81ED-4DB2-BD59-A6C34878D82A}">
                    <a16:rowId xmlns:a16="http://schemas.microsoft.com/office/drawing/2014/main" val="2339419636"/>
                  </a:ext>
                </a:extLst>
              </a:tr>
              <a:tr h="360719">
                <a:tc>
                  <a:txBody>
                    <a:bodyPr/>
                    <a:lstStyle/>
                    <a:p>
                      <a:pPr algn="l" rtl="0" fontAlgn="b">
                        <a:buNone/>
                      </a:pPr>
                      <a:r>
                        <a:rPr lang="en-US" sz="1200" b="1" i="0" u="none" strike="noStrike">
                          <a:solidFill>
                            <a:srgbClr val="000000"/>
                          </a:solidFill>
                          <a:effectLst/>
                          <a:latin typeface="Century Gothic" panose="020B0502020202020204" pitchFamily="34" charset="0"/>
                        </a:rPr>
                        <a:t>Población</a:t>
                      </a:r>
                    </a:p>
                  </a:txBody>
                  <a:tcPr marL="9525" marR="9525" marT="9525" marB="0" anchor="b">
                    <a:lnL w="1905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r" rtl="0" fontAlgn="b">
                        <a:buNone/>
                      </a:pPr>
                      <a:r>
                        <a:rPr lang="en-US" sz="1200" b="0" i="0" u="none" strike="noStrike">
                          <a:solidFill>
                            <a:srgbClr val="000000"/>
                          </a:solidFill>
                          <a:effectLst/>
                          <a:latin typeface="Century Gothic" panose="020B0502020202020204" pitchFamily="34" charset="0"/>
                        </a:rPr>
                        <a:t>3,529,385</a:t>
                      </a:r>
                    </a:p>
                  </a:txBody>
                  <a:tcPr marL="9525" marR="9525" marT="9525" marB="0" anchor="b">
                    <a:lnL>
                      <a:noFill/>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r" rtl="0" fontAlgn="b">
                        <a:buNone/>
                      </a:pPr>
                      <a:r>
                        <a:rPr lang="en-US" sz="1200" b="0" i="0" u="none" strike="noStrike">
                          <a:solidFill>
                            <a:srgbClr val="000000"/>
                          </a:solidFill>
                          <a:effectLst/>
                          <a:latin typeface="Century Gothic" panose="020B0502020202020204" pitchFamily="34" charset="0"/>
                        </a:rPr>
                        <a:t>3,254,885</a:t>
                      </a:r>
                    </a:p>
                  </a:txBody>
                  <a:tcPr marL="9525" marR="9525" marT="9525" marB="0" anchor="b">
                    <a:lnL>
                      <a:noFill/>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r" rtl="0" fontAlgn="b">
                        <a:buNone/>
                      </a:pPr>
                      <a:r>
                        <a:rPr lang="en-US" sz="1200" b="0" i="0" u="none" strike="noStrike">
                          <a:solidFill>
                            <a:srgbClr val="000000"/>
                          </a:solidFill>
                          <a:effectLst/>
                          <a:latin typeface="Century Gothic" panose="020B0502020202020204" pitchFamily="34" charset="0"/>
                        </a:rPr>
                        <a:t>-1.15%</a:t>
                      </a:r>
                    </a:p>
                  </a:txBody>
                  <a:tcPr marL="9525" marR="9525" marT="9525" marB="0" anchor="b">
                    <a:lnL>
                      <a:noFill/>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4269265"/>
                  </a:ext>
                </a:extLst>
              </a:tr>
              <a:tr h="204954">
                <a:tc>
                  <a:txBody>
                    <a:bodyPr/>
                    <a:lstStyle/>
                    <a:p>
                      <a:pPr algn="l" rtl="0" fontAlgn="b">
                        <a:buNone/>
                      </a:pPr>
                      <a:r>
                        <a:rPr lang="en-US" sz="1200" b="1" i="0" u="none" strike="noStrike" dirty="0">
                          <a:solidFill>
                            <a:srgbClr val="000000"/>
                          </a:solidFill>
                          <a:effectLst/>
                          <a:latin typeface="Century Gothic" panose="020B0502020202020204" pitchFamily="34" charset="0"/>
                        </a:rPr>
                        <a:t>Camas</a:t>
                      </a:r>
                    </a:p>
                  </a:txBody>
                  <a:tcPr marL="9525" marR="9525" marT="9525" marB="0" anchor="b">
                    <a:lnL w="1905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9FAFC"/>
                    </a:solidFill>
                  </a:tcPr>
                </a:tc>
                <a:tc>
                  <a:txBody>
                    <a:bodyPr/>
                    <a:lstStyle/>
                    <a:p>
                      <a:pPr algn="r" rtl="0" fontAlgn="b">
                        <a:buNone/>
                      </a:pPr>
                      <a:r>
                        <a:rPr lang="en-US" sz="1200" b="0" i="0" u="none" strike="noStrike">
                          <a:solidFill>
                            <a:srgbClr val="000000"/>
                          </a:solidFill>
                          <a:effectLst/>
                          <a:latin typeface="Century Gothic" panose="020B0502020202020204" pitchFamily="34" charset="0"/>
                        </a:rPr>
                        <a:t>8,060</a:t>
                      </a:r>
                    </a:p>
                  </a:txBody>
                  <a:tcPr marL="9525" marR="9525" marT="9525" marB="0" anchor="b">
                    <a:lnL>
                      <a:noFill/>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9FAFC"/>
                    </a:solidFill>
                  </a:tcPr>
                </a:tc>
                <a:tc>
                  <a:txBody>
                    <a:bodyPr/>
                    <a:lstStyle/>
                    <a:p>
                      <a:pPr algn="r" rtl="0" fontAlgn="b">
                        <a:buNone/>
                      </a:pPr>
                      <a:r>
                        <a:rPr lang="en-US" sz="1200" b="0" i="0" u="none" strike="noStrike">
                          <a:solidFill>
                            <a:srgbClr val="000000"/>
                          </a:solidFill>
                          <a:effectLst/>
                          <a:latin typeface="Century Gothic" panose="020B0502020202020204" pitchFamily="34" charset="0"/>
                        </a:rPr>
                        <a:t>7,669</a:t>
                      </a:r>
                    </a:p>
                  </a:txBody>
                  <a:tcPr marL="9525" marR="9525" marT="9525" marB="0" anchor="b">
                    <a:lnL>
                      <a:noFill/>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9FAFC"/>
                    </a:solidFill>
                  </a:tcPr>
                </a:tc>
                <a:tc>
                  <a:txBody>
                    <a:bodyPr/>
                    <a:lstStyle/>
                    <a:p>
                      <a:pPr algn="r" rtl="0" fontAlgn="b">
                        <a:buNone/>
                      </a:pPr>
                      <a:r>
                        <a:rPr lang="en-US" sz="1200" b="0" i="0" u="none" strike="noStrike">
                          <a:solidFill>
                            <a:srgbClr val="000000"/>
                          </a:solidFill>
                          <a:effectLst/>
                          <a:latin typeface="Century Gothic" panose="020B0502020202020204" pitchFamily="34" charset="0"/>
                        </a:rPr>
                        <a:t>-0.71%</a:t>
                      </a:r>
                    </a:p>
                  </a:txBody>
                  <a:tcPr marL="9525" marR="9525" marT="9525" marB="0" anchor="b">
                    <a:lnL>
                      <a:noFill/>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C9FAFC"/>
                    </a:solidFill>
                  </a:tcPr>
                </a:tc>
                <a:extLst>
                  <a:ext uri="{0D108BD9-81ED-4DB2-BD59-A6C34878D82A}">
                    <a16:rowId xmlns:a16="http://schemas.microsoft.com/office/drawing/2014/main" val="780462639"/>
                  </a:ext>
                </a:extLst>
              </a:tr>
              <a:tr h="852609">
                <a:tc>
                  <a:txBody>
                    <a:bodyPr/>
                    <a:lstStyle/>
                    <a:p>
                      <a:pPr algn="l" rtl="0" fontAlgn="b">
                        <a:buNone/>
                      </a:pPr>
                      <a:r>
                        <a:rPr lang="en-US" sz="1200" b="1" i="0" u="none" strike="noStrike">
                          <a:solidFill>
                            <a:srgbClr val="000000"/>
                          </a:solidFill>
                          <a:effectLst/>
                          <a:latin typeface="Century Gothic" panose="020B0502020202020204" pitchFamily="34" charset="0"/>
                        </a:rPr>
                        <a:t>Camas x 100,000 habitantes</a:t>
                      </a:r>
                    </a:p>
                  </a:txBody>
                  <a:tcPr marL="9525" marR="9525" marT="9525" marB="0" anchor="b">
                    <a:lnL w="19050" cap="flat" cmpd="sng" algn="ctr">
                      <a:solidFill>
                        <a:srgbClr val="FFFFFF"/>
                      </a:solidFill>
                      <a:prstDash val="solid"/>
                      <a:round/>
                      <a:headEnd type="none" w="med" len="med"/>
                      <a:tailEnd type="none" w="med" len="med"/>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BEFF9"/>
                    </a:solidFill>
                  </a:tcPr>
                </a:tc>
                <a:tc>
                  <a:txBody>
                    <a:bodyPr/>
                    <a:lstStyle/>
                    <a:p>
                      <a:pPr algn="r" rtl="0" fontAlgn="b">
                        <a:buNone/>
                      </a:pPr>
                      <a:r>
                        <a:rPr lang="en-US" sz="1200" b="0" i="0" u="none" strike="noStrike">
                          <a:solidFill>
                            <a:srgbClr val="000000"/>
                          </a:solidFill>
                          <a:effectLst/>
                          <a:latin typeface="Century Gothic" panose="020B0502020202020204" pitchFamily="34" charset="0"/>
                        </a:rPr>
                        <a:t>228</a:t>
                      </a:r>
                    </a:p>
                  </a:txBody>
                  <a:tcPr marL="9525" marR="9525" marT="9525" marB="0" anchor="b">
                    <a:lnL>
                      <a:noFill/>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BEFF9"/>
                    </a:solidFill>
                  </a:tcPr>
                </a:tc>
                <a:tc>
                  <a:txBody>
                    <a:bodyPr/>
                    <a:lstStyle/>
                    <a:p>
                      <a:pPr algn="r" rtl="0" fontAlgn="b">
                        <a:buNone/>
                      </a:pPr>
                      <a:r>
                        <a:rPr lang="en-US" sz="1200" b="0" i="0" u="none" strike="noStrike" dirty="0">
                          <a:solidFill>
                            <a:srgbClr val="000000"/>
                          </a:solidFill>
                          <a:effectLst/>
                          <a:latin typeface="Century Gothic" panose="020B0502020202020204" pitchFamily="34" charset="0"/>
                        </a:rPr>
                        <a:t>236</a:t>
                      </a:r>
                    </a:p>
                  </a:txBody>
                  <a:tcPr marL="9525" marR="9525" marT="9525" marB="0" anchor="b">
                    <a:lnL>
                      <a:noFill/>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BEFF9"/>
                    </a:solidFill>
                  </a:tcPr>
                </a:tc>
                <a:tc>
                  <a:txBody>
                    <a:bodyPr/>
                    <a:lstStyle/>
                    <a:p>
                      <a:pPr algn="r" rtl="0" fontAlgn="b">
                        <a:buNone/>
                      </a:pPr>
                      <a:r>
                        <a:rPr lang="en-US" sz="1200" b="0" i="0" u="none" strike="noStrike">
                          <a:solidFill>
                            <a:srgbClr val="000000"/>
                          </a:solidFill>
                          <a:effectLst/>
                          <a:latin typeface="Century Gothic" panose="020B0502020202020204" pitchFamily="34" charset="0"/>
                        </a:rPr>
                        <a:t>0.47%</a:t>
                      </a:r>
                    </a:p>
                  </a:txBody>
                  <a:tcPr marL="9525" marR="9525" marT="9525" marB="0" anchor="b">
                    <a:lnL>
                      <a:noFill/>
                    </a:lnL>
                    <a:lnR>
                      <a:noFill/>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BEFF9"/>
                    </a:solidFill>
                  </a:tcPr>
                </a:tc>
                <a:extLst>
                  <a:ext uri="{0D108BD9-81ED-4DB2-BD59-A6C34878D82A}">
                    <a16:rowId xmlns:a16="http://schemas.microsoft.com/office/drawing/2014/main" val="372455339"/>
                  </a:ext>
                </a:extLst>
              </a:tr>
              <a:tr h="401710">
                <a:tc gridSpan="3">
                  <a:txBody>
                    <a:bodyPr/>
                    <a:lstStyle/>
                    <a:p>
                      <a:pPr algn="l" rtl="0" fontAlgn="b">
                        <a:buNone/>
                      </a:pPr>
                      <a:r>
                        <a:rPr lang="en-US" sz="1000" b="0" i="1" u="none" strike="noStrike">
                          <a:solidFill>
                            <a:srgbClr val="000000"/>
                          </a:solidFill>
                          <a:effectLst/>
                          <a:latin typeface="Century Gothic" panose="020B0502020202020204" pitchFamily="34" charset="0"/>
                        </a:rPr>
                        <a:t>Fuente: American Community Survey, U.S Census (2023)</a:t>
                      </a:r>
                    </a:p>
                  </a:txBody>
                  <a:tcPr marL="9525" marR="9525" marT="9525" marB="0" anchor="b">
                    <a:lnL>
                      <a:noFill/>
                    </a:lnL>
                    <a:lnR>
                      <a:noFill/>
                    </a:lnR>
                    <a:lnT w="19050" cap="flat" cmpd="sng" algn="ctr">
                      <a:solidFill>
                        <a:srgbClr val="FFFFFF"/>
                      </a:solidFill>
                      <a:prstDash val="solid"/>
                      <a:round/>
                      <a:headEnd type="none" w="med" len="med"/>
                      <a:tailEnd type="none" w="med" len="med"/>
                    </a:lnT>
                    <a:lnB>
                      <a:noFill/>
                    </a:lnB>
                    <a:noFill/>
                  </a:tcPr>
                </a:tc>
                <a:tc hMerge="1">
                  <a:txBody>
                    <a:bodyPr/>
                    <a:lstStyle/>
                    <a:p>
                      <a:endParaRPr lang="es-PR"/>
                    </a:p>
                  </a:txBody>
                  <a:tcPr/>
                </a:tc>
                <a:tc hMerge="1">
                  <a:txBody>
                    <a:bodyPr/>
                    <a:lstStyle/>
                    <a:p>
                      <a:endParaRPr lang="es-PR"/>
                    </a:p>
                  </a:txBody>
                  <a:tcPr/>
                </a:tc>
                <a:tc>
                  <a:txBody>
                    <a:bodyPr/>
                    <a:lstStyle/>
                    <a:p>
                      <a:pPr algn="l" fontAlgn="b">
                        <a:buNone/>
                      </a:pPr>
                      <a:r>
                        <a:rPr lang="en-US" sz="1800" b="0" i="0" u="none" strike="noStrike" dirty="0">
                          <a:solidFill>
                            <a:srgbClr val="000000"/>
                          </a:solidFill>
                          <a:effectLst/>
                          <a:latin typeface="Arial" panose="020B0604020202020204" pitchFamily="34" charset="0"/>
                        </a:rPr>
                        <a:t> </a:t>
                      </a:r>
                    </a:p>
                  </a:txBody>
                  <a:tcPr marL="9525" marR="9525" marT="9525" marB="0" anchor="b">
                    <a:lnL>
                      <a:noFill/>
                    </a:lnL>
                    <a:lnR>
                      <a:noFill/>
                    </a:lnR>
                    <a:lnT w="19050" cap="flat" cmpd="sng" algn="ctr">
                      <a:solidFill>
                        <a:srgbClr val="FFFFFF"/>
                      </a:solidFill>
                      <a:prstDash val="solid"/>
                      <a:round/>
                      <a:headEnd type="none" w="med" len="med"/>
                      <a:tailEnd type="none" w="med" len="med"/>
                    </a:lnT>
                    <a:lnB>
                      <a:noFill/>
                    </a:lnB>
                    <a:noFill/>
                  </a:tcPr>
                </a:tc>
                <a:extLst>
                  <a:ext uri="{0D108BD9-81ED-4DB2-BD59-A6C34878D82A}">
                    <a16:rowId xmlns:a16="http://schemas.microsoft.com/office/drawing/2014/main" val="4063802385"/>
                  </a:ext>
                </a:extLst>
              </a:tr>
            </a:tbl>
          </a:graphicData>
        </a:graphic>
      </p:graphicFrame>
      <p:graphicFrame>
        <p:nvGraphicFramePr>
          <p:cNvPr id="13" name="Chart 12">
            <a:extLst>
              <a:ext uri="{FF2B5EF4-FFF2-40B4-BE49-F238E27FC236}">
                <a16:creationId xmlns:a16="http://schemas.microsoft.com/office/drawing/2014/main" id="{C39BA13E-8036-89B7-5611-46F476A46742}"/>
              </a:ext>
            </a:extLst>
          </p:cNvPr>
          <p:cNvGraphicFramePr>
            <a:graphicFrameLocks/>
          </p:cNvGraphicFramePr>
          <p:nvPr/>
        </p:nvGraphicFramePr>
        <p:xfrm>
          <a:off x="2966317" y="2183682"/>
          <a:ext cx="3833966" cy="3294951"/>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061738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7EFD8-8286-715F-F980-9478BC8CF188}"/>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7FAD1EEB-6E09-52E7-0578-BF77389BF7F6}"/>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447800" cy="6858001"/>
          </a:xfrm>
          <a:prstGeom prst="rect">
            <a:avLst/>
          </a:prstGeom>
        </p:spPr>
      </p:pic>
      <p:pic>
        <p:nvPicPr>
          <p:cNvPr id="2" name="Picture 1" descr="A black and red logo&#10;&#10;Description automatically generated">
            <a:extLst>
              <a:ext uri="{FF2B5EF4-FFF2-40B4-BE49-F238E27FC236}">
                <a16:creationId xmlns:a16="http://schemas.microsoft.com/office/drawing/2014/main" id="{531D6457-4ABF-8D9E-EBCC-5ACD3E4539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3300" y="5907183"/>
            <a:ext cx="1567543" cy="827612"/>
          </a:xfrm>
          <a:prstGeom prst="rect">
            <a:avLst/>
          </a:prstGeom>
        </p:spPr>
      </p:pic>
      <p:grpSp>
        <p:nvGrpSpPr>
          <p:cNvPr id="6" name="Group 5">
            <a:extLst>
              <a:ext uri="{FF2B5EF4-FFF2-40B4-BE49-F238E27FC236}">
                <a16:creationId xmlns:a16="http://schemas.microsoft.com/office/drawing/2014/main" id="{C056B810-218D-A1D1-14EC-6B3B3C215549}"/>
              </a:ext>
            </a:extLst>
          </p:cNvPr>
          <p:cNvGrpSpPr/>
          <p:nvPr/>
        </p:nvGrpSpPr>
        <p:grpSpPr>
          <a:xfrm>
            <a:off x="6695824" y="5887027"/>
            <a:ext cx="5160204" cy="679674"/>
            <a:chOff x="4676523" y="5538134"/>
            <a:chExt cx="6780465" cy="884249"/>
          </a:xfrm>
        </p:grpSpPr>
        <p:pic>
          <p:nvPicPr>
            <p:cNvPr id="7" name="Gráfico 9">
              <a:extLst>
                <a:ext uri="{FF2B5EF4-FFF2-40B4-BE49-F238E27FC236}">
                  <a16:creationId xmlns:a16="http://schemas.microsoft.com/office/drawing/2014/main" id="{5906C044-C99B-ABFC-CCFE-B2107A017B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7" descr="Logotipo&#10;&#10;El contenido generado por IA puede ser incorrecto.">
              <a:extLst>
                <a:ext uri="{FF2B5EF4-FFF2-40B4-BE49-F238E27FC236}">
                  <a16:creationId xmlns:a16="http://schemas.microsoft.com/office/drawing/2014/main" id="{8A71D5CD-B298-28CE-5C92-9A3142A161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10" name="Picture 9" descr="Graphical user interface&#10;&#10;Description automatically generated with medium confidence">
              <a:extLst>
                <a:ext uri="{FF2B5EF4-FFF2-40B4-BE49-F238E27FC236}">
                  <a16:creationId xmlns:a16="http://schemas.microsoft.com/office/drawing/2014/main" id="{C85D1312-8638-5CE4-B7C0-139B4AA94A0D}"/>
                </a:ext>
              </a:extLst>
            </p:cNvPr>
            <p:cNvPicPr>
              <a:picLocks noChangeAspect="1"/>
            </p:cNvPicPr>
            <p:nvPr/>
          </p:nvPicPr>
          <p:blipFill rotWithShape="1">
            <a:blip r:embed="rId6">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sp>
        <p:nvSpPr>
          <p:cNvPr id="8" name="TextBox 3">
            <a:extLst>
              <a:ext uri="{FF2B5EF4-FFF2-40B4-BE49-F238E27FC236}">
                <a16:creationId xmlns:a16="http://schemas.microsoft.com/office/drawing/2014/main" id="{B8E986D8-5852-949F-EA71-172B5D55CECC}"/>
              </a:ext>
            </a:extLst>
          </p:cNvPr>
          <p:cNvSpPr txBox="1">
            <a:spLocks noChangeArrowheads="1"/>
          </p:cNvSpPr>
          <p:nvPr/>
        </p:nvSpPr>
        <p:spPr bwMode="auto">
          <a:xfrm>
            <a:off x="1486783" y="247810"/>
            <a:ext cx="10418082" cy="481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ts val="3000"/>
              </a:lnSpc>
            </a:pPr>
            <a:r>
              <a:rPr lang="es-PR" sz="2800" b="1" dirty="0">
                <a:solidFill>
                  <a:srgbClr val="122157"/>
                </a:solidFill>
                <a:latin typeface="Poppins" panose="00000500000000000000" pitchFamily="2" charset="0"/>
                <a:cs typeface="Poppins" panose="00000500000000000000" pitchFamily="2" charset="0"/>
              </a:rPr>
              <a:t>Se redujo en proporción a la población</a:t>
            </a:r>
            <a:endParaRPr lang="en-US" altLang="es-PE" sz="2800" b="1" dirty="0">
              <a:solidFill>
                <a:srgbClr val="122157"/>
              </a:solidFill>
              <a:latin typeface="Poppins" panose="00000500000000000000" pitchFamily="2" charset="0"/>
              <a:cs typeface="Poppins" panose="00000500000000000000" pitchFamily="2" charset="0"/>
            </a:endParaRPr>
          </a:p>
        </p:txBody>
      </p:sp>
      <p:sp>
        <p:nvSpPr>
          <p:cNvPr id="11" name="TextBox 10">
            <a:extLst>
              <a:ext uri="{FF2B5EF4-FFF2-40B4-BE49-F238E27FC236}">
                <a16:creationId xmlns:a16="http://schemas.microsoft.com/office/drawing/2014/main" id="{2768D926-A989-B90A-38FD-F1ADD347695F}"/>
              </a:ext>
            </a:extLst>
          </p:cNvPr>
          <p:cNvSpPr txBox="1"/>
          <p:nvPr/>
        </p:nvSpPr>
        <p:spPr>
          <a:xfrm>
            <a:off x="1751035" y="876664"/>
            <a:ext cx="9889577" cy="369332"/>
          </a:xfrm>
          <a:prstGeom prst="rect">
            <a:avLst/>
          </a:prstGeom>
          <a:noFill/>
        </p:spPr>
        <p:txBody>
          <a:bodyPr wrap="square">
            <a:spAutoFit/>
          </a:bodyPr>
          <a:lstStyle/>
          <a:p>
            <a:pPr marL="457200" indent="-457200">
              <a:lnSpc>
                <a:spcPct val="100000"/>
              </a:lnSpc>
              <a:spcBef>
                <a:spcPts val="0"/>
              </a:spcBef>
              <a:spcAft>
                <a:spcPts val="1800"/>
              </a:spcAft>
              <a:buClr>
                <a:srgbClr val="0070C0"/>
              </a:buClr>
              <a:buFont typeface="Wingdings" panose="05000000000000000000" pitchFamily="2" charset="2"/>
              <a:buChar char="þ"/>
            </a:pPr>
            <a:r>
              <a:rPr lang="es-ES" sz="1800" dirty="0">
                <a:solidFill>
                  <a:srgbClr val="122157"/>
                </a:solidFill>
                <a:latin typeface="Poppins" panose="00000500000000000000" pitchFamily="2" charset="0"/>
                <a:cs typeface="Poppins" panose="00000500000000000000" pitchFamily="2" charset="0"/>
              </a:rPr>
              <a:t>En EE.UU los hospitales han reducido el número de camas relativo a la población.</a:t>
            </a:r>
            <a:endParaRPr lang="es-PR" sz="1800" dirty="0">
              <a:solidFill>
                <a:srgbClr val="122157"/>
              </a:solidFill>
              <a:latin typeface="Poppins" panose="00000500000000000000" pitchFamily="2" charset="0"/>
              <a:cs typeface="Poppins" panose="00000500000000000000" pitchFamily="2" charset="0"/>
            </a:endParaRPr>
          </a:p>
        </p:txBody>
      </p:sp>
      <p:graphicFrame>
        <p:nvGraphicFramePr>
          <p:cNvPr id="13" name="Chart 12">
            <a:extLst>
              <a:ext uri="{FF2B5EF4-FFF2-40B4-BE49-F238E27FC236}">
                <a16:creationId xmlns:a16="http://schemas.microsoft.com/office/drawing/2014/main" id="{5374D123-04FE-4671-A7A5-287B68D687C0}"/>
              </a:ext>
              <a:ext uri="{147F2762-F138-4A5C-976F-8EAC2B608ADB}">
                <a16:predDERef xmlns:a16="http://schemas.microsoft.com/office/drawing/2014/main" pred="{9F973DFD-143C-95FB-DA9B-43BE005D07AF}"/>
              </a:ext>
            </a:extLst>
          </p:cNvPr>
          <p:cNvGraphicFramePr>
            <a:graphicFrameLocks/>
          </p:cNvGraphicFramePr>
          <p:nvPr/>
        </p:nvGraphicFramePr>
        <p:xfrm>
          <a:off x="2993308" y="1631725"/>
          <a:ext cx="7581900" cy="33528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442410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DF2E8-4762-8F2D-F827-470108D0369F}"/>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7CBB59FF-5303-446F-F79A-DD9735AE4D52}"/>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447800" cy="6858001"/>
          </a:xfrm>
          <a:prstGeom prst="rect">
            <a:avLst/>
          </a:prstGeom>
        </p:spPr>
      </p:pic>
      <p:pic>
        <p:nvPicPr>
          <p:cNvPr id="2" name="Picture 1" descr="A black and red logo&#10;&#10;Description automatically generated">
            <a:extLst>
              <a:ext uri="{FF2B5EF4-FFF2-40B4-BE49-F238E27FC236}">
                <a16:creationId xmlns:a16="http://schemas.microsoft.com/office/drawing/2014/main" id="{B03F6408-6FF4-4B73-BDED-A27875159D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3300" y="5907183"/>
            <a:ext cx="1567543" cy="827612"/>
          </a:xfrm>
          <a:prstGeom prst="rect">
            <a:avLst/>
          </a:prstGeom>
        </p:spPr>
      </p:pic>
      <p:grpSp>
        <p:nvGrpSpPr>
          <p:cNvPr id="6" name="Group 5">
            <a:extLst>
              <a:ext uri="{FF2B5EF4-FFF2-40B4-BE49-F238E27FC236}">
                <a16:creationId xmlns:a16="http://schemas.microsoft.com/office/drawing/2014/main" id="{B3A65E59-CB0B-B187-A2D9-ADEF6525E836}"/>
              </a:ext>
            </a:extLst>
          </p:cNvPr>
          <p:cNvGrpSpPr/>
          <p:nvPr/>
        </p:nvGrpSpPr>
        <p:grpSpPr>
          <a:xfrm>
            <a:off x="6695824" y="5887027"/>
            <a:ext cx="5160204" cy="679674"/>
            <a:chOff x="4676523" y="5538134"/>
            <a:chExt cx="6780465" cy="884249"/>
          </a:xfrm>
        </p:grpSpPr>
        <p:pic>
          <p:nvPicPr>
            <p:cNvPr id="7" name="Gráfico 9">
              <a:extLst>
                <a:ext uri="{FF2B5EF4-FFF2-40B4-BE49-F238E27FC236}">
                  <a16:creationId xmlns:a16="http://schemas.microsoft.com/office/drawing/2014/main" id="{06C88521-A56B-3EA5-D527-D4C4172122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7" descr="Logotipo&#10;&#10;El contenido generado por IA puede ser incorrecto.">
              <a:extLst>
                <a:ext uri="{FF2B5EF4-FFF2-40B4-BE49-F238E27FC236}">
                  <a16:creationId xmlns:a16="http://schemas.microsoft.com/office/drawing/2014/main" id="{9860DE91-0B0A-62CD-49C6-F493402072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10" name="Picture 9" descr="Graphical user interface&#10;&#10;Description automatically generated with medium confidence">
              <a:extLst>
                <a:ext uri="{FF2B5EF4-FFF2-40B4-BE49-F238E27FC236}">
                  <a16:creationId xmlns:a16="http://schemas.microsoft.com/office/drawing/2014/main" id="{0B9B76DF-73F3-0F88-9A5B-0C23EFC6DFC1}"/>
                </a:ext>
              </a:extLst>
            </p:cNvPr>
            <p:cNvPicPr>
              <a:picLocks noChangeAspect="1"/>
            </p:cNvPicPr>
            <p:nvPr/>
          </p:nvPicPr>
          <p:blipFill rotWithShape="1">
            <a:blip r:embed="rId6">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4" name="Picture 3">
            <a:extLst>
              <a:ext uri="{FF2B5EF4-FFF2-40B4-BE49-F238E27FC236}">
                <a16:creationId xmlns:a16="http://schemas.microsoft.com/office/drawing/2014/main" id="{A27A2D0A-0B96-E0E5-6AFA-79A096AA26B7}"/>
              </a:ext>
            </a:extLst>
          </p:cNvPr>
          <p:cNvPicPr>
            <a:picLocks noChangeAspect="1"/>
          </p:cNvPicPr>
          <p:nvPr/>
        </p:nvPicPr>
        <p:blipFill>
          <a:blip r:embed="rId7"/>
          <a:stretch>
            <a:fillRect/>
          </a:stretch>
        </p:blipFill>
        <p:spPr>
          <a:xfrm>
            <a:off x="2093628" y="640081"/>
            <a:ext cx="9144347" cy="4870884"/>
          </a:xfrm>
          <a:prstGeom prst="rect">
            <a:avLst/>
          </a:prstGeom>
        </p:spPr>
      </p:pic>
    </p:spTree>
    <p:extLst>
      <p:ext uri="{BB962C8B-B14F-4D97-AF65-F5344CB8AC3E}">
        <p14:creationId xmlns:p14="http://schemas.microsoft.com/office/powerpoint/2010/main" val="769053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B6483-93F3-9BDF-2F00-F4AC7B7109C7}"/>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4CF56F2C-E41B-FB7E-0BE9-43769DBE8EC9}"/>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816429" cy="6858001"/>
          </a:xfrm>
          <a:prstGeom prst="rect">
            <a:avLst/>
          </a:prstGeom>
        </p:spPr>
      </p:pic>
      <p:sp>
        <p:nvSpPr>
          <p:cNvPr id="3074" name="TextBox 3">
            <a:extLst>
              <a:ext uri="{FF2B5EF4-FFF2-40B4-BE49-F238E27FC236}">
                <a16:creationId xmlns:a16="http://schemas.microsoft.com/office/drawing/2014/main" id="{35CCB5AA-85AD-C88C-4BD3-8217ADE81C3F}"/>
              </a:ext>
            </a:extLst>
          </p:cNvPr>
          <p:cNvSpPr txBox="1">
            <a:spLocks noChangeArrowheads="1"/>
          </p:cNvSpPr>
          <p:nvPr/>
        </p:nvSpPr>
        <p:spPr bwMode="auto">
          <a:xfrm>
            <a:off x="1466959" y="2644267"/>
            <a:ext cx="10418082" cy="1694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6500"/>
              </a:lnSpc>
            </a:pPr>
            <a:r>
              <a:rPr lang="en-US" altLang="es-PE" sz="4000" b="1" dirty="0">
                <a:solidFill>
                  <a:srgbClr val="122157"/>
                </a:solidFill>
                <a:latin typeface="Poppins" panose="00000500000000000000" pitchFamily="2" charset="0"/>
                <a:cs typeface="Poppins" panose="00000500000000000000" pitchFamily="2" charset="0"/>
              </a:rPr>
              <a:t>Comparison of Key Metrics between Puerto Rico and US Hospitals</a:t>
            </a:r>
          </a:p>
        </p:txBody>
      </p:sp>
      <p:grpSp>
        <p:nvGrpSpPr>
          <p:cNvPr id="4" name="Group 3">
            <a:extLst>
              <a:ext uri="{FF2B5EF4-FFF2-40B4-BE49-F238E27FC236}">
                <a16:creationId xmlns:a16="http://schemas.microsoft.com/office/drawing/2014/main" id="{35341D80-0818-1AEF-41D9-B93BA2C5F559}"/>
              </a:ext>
            </a:extLst>
          </p:cNvPr>
          <p:cNvGrpSpPr/>
          <p:nvPr/>
        </p:nvGrpSpPr>
        <p:grpSpPr>
          <a:xfrm>
            <a:off x="4780432" y="5842934"/>
            <a:ext cx="6780465" cy="884249"/>
            <a:chOff x="4676523" y="5538134"/>
            <a:chExt cx="6780465" cy="884249"/>
          </a:xfrm>
        </p:grpSpPr>
        <p:pic>
          <p:nvPicPr>
            <p:cNvPr id="5" name="Gráfico 9">
              <a:extLst>
                <a:ext uri="{FF2B5EF4-FFF2-40B4-BE49-F238E27FC236}">
                  <a16:creationId xmlns:a16="http://schemas.microsoft.com/office/drawing/2014/main" id="{350FF802-5DDE-74B2-0B2D-24C15AE1A2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7" descr="Logotipo&#10;&#10;El contenido generado por IA puede ser incorrecto.">
              <a:extLst>
                <a:ext uri="{FF2B5EF4-FFF2-40B4-BE49-F238E27FC236}">
                  <a16:creationId xmlns:a16="http://schemas.microsoft.com/office/drawing/2014/main" id="{6AB17A15-65F8-563B-AAB2-7E52EF2809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7" name="Picture 6" descr="Graphical user interface&#10;&#10;Description automatically generated with medium confidence">
              <a:extLst>
                <a:ext uri="{FF2B5EF4-FFF2-40B4-BE49-F238E27FC236}">
                  <a16:creationId xmlns:a16="http://schemas.microsoft.com/office/drawing/2014/main" id="{D7D864DB-6685-1A98-45E7-7C102E53D6B2}"/>
                </a:ext>
              </a:extLst>
            </p:cNvPr>
            <p:cNvPicPr>
              <a:picLocks noChangeAspect="1"/>
            </p:cNvPicPr>
            <p:nvPr/>
          </p:nvPicPr>
          <p:blipFill rotWithShape="1">
            <a:blip r:embed="rId5">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2" name="Picture 1">
            <a:extLst>
              <a:ext uri="{FF2B5EF4-FFF2-40B4-BE49-F238E27FC236}">
                <a16:creationId xmlns:a16="http://schemas.microsoft.com/office/drawing/2014/main" id="{A0106C64-FE17-9F1E-E796-50F4950050EC}"/>
              </a:ext>
            </a:extLst>
          </p:cNvPr>
          <p:cNvPicPr>
            <a:picLocks noChangeAspect="1"/>
          </p:cNvPicPr>
          <p:nvPr/>
        </p:nvPicPr>
        <p:blipFill>
          <a:blip r:embed="rId6"/>
          <a:stretch>
            <a:fillRect/>
          </a:stretch>
        </p:blipFill>
        <p:spPr>
          <a:xfrm>
            <a:off x="1743877" y="5842934"/>
            <a:ext cx="1566808" cy="829128"/>
          </a:xfrm>
          <a:prstGeom prst="rect">
            <a:avLst/>
          </a:prstGeom>
        </p:spPr>
      </p:pic>
    </p:spTree>
    <p:extLst>
      <p:ext uri="{BB962C8B-B14F-4D97-AF65-F5344CB8AC3E}">
        <p14:creationId xmlns:p14="http://schemas.microsoft.com/office/powerpoint/2010/main" val="1036717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B1B54-37BF-4F0B-0E59-C1B3A7E10542}"/>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23A359BE-8838-19B7-1721-1B457C8C2212}"/>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816429" cy="6858001"/>
          </a:xfrm>
          <a:prstGeom prst="rect">
            <a:avLst/>
          </a:prstGeom>
        </p:spPr>
      </p:pic>
      <p:sp>
        <p:nvSpPr>
          <p:cNvPr id="3074" name="TextBox 3">
            <a:extLst>
              <a:ext uri="{FF2B5EF4-FFF2-40B4-BE49-F238E27FC236}">
                <a16:creationId xmlns:a16="http://schemas.microsoft.com/office/drawing/2014/main" id="{16B4058B-8A68-C925-2792-8458EE527019}"/>
              </a:ext>
            </a:extLst>
          </p:cNvPr>
          <p:cNvSpPr txBox="1">
            <a:spLocks noChangeArrowheads="1"/>
          </p:cNvSpPr>
          <p:nvPr/>
        </p:nvSpPr>
        <p:spPr bwMode="auto">
          <a:xfrm>
            <a:off x="1466959" y="2644267"/>
            <a:ext cx="10418082" cy="162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6500"/>
              </a:lnSpc>
            </a:pPr>
            <a:r>
              <a:rPr lang="en-US" altLang="es-PE" sz="4000" b="1" dirty="0">
                <a:solidFill>
                  <a:srgbClr val="122157"/>
                </a:solidFill>
                <a:latin typeface="Poppins" panose="00000500000000000000" pitchFamily="2" charset="0"/>
                <a:cs typeface="Poppins" panose="00000500000000000000" pitchFamily="2" charset="0"/>
              </a:rPr>
              <a:t>Acute Hospitals</a:t>
            </a:r>
          </a:p>
          <a:p>
            <a:pPr eaLnBrk="1" hangingPunct="1">
              <a:lnSpc>
                <a:spcPts val="6500"/>
              </a:lnSpc>
            </a:pPr>
            <a:r>
              <a:rPr lang="en-US" altLang="es-PE" sz="2000" b="1" dirty="0">
                <a:solidFill>
                  <a:srgbClr val="122157"/>
                </a:solidFill>
                <a:latin typeface="Poppins" panose="00000500000000000000" pitchFamily="2" charset="0"/>
                <a:cs typeface="Poppins" panose="00000500000000000000" pitchFamily="2" charset="0"/>
              </a:rPr>
              <a:t>US hospitals of 500 beds or less</a:t>
            </a:r>
          </a:p>
        </p:txBody>
      </p:sp>
      <p:grpSp>
        <p:nvGrpSpPr>
          <p:cNvPr id="4" name="Group 3">
            <a:extLst>
              <a:ext uri="{FF2B5EF4-FFF2-40B4-BE49-F238E27FC236}">
                <a16:creationId xmlns:a16="http://schemas.microsoft.com/office/drawing/2014/main" id="{86E5EC1F-2E90-87BA-EA5B-8B02978251AD}"/>
              </a:ext>
            </a:extLst>
          </p:cNvPr>
          <p:cNvGrpSpPr/>
          <p:nvPr/>
        </p:nvGrpSpPr>
        <p:grpSpPr>
          <a:xfrm>
            <a:off x="4870486" y="5745952"/>
            <a:ext cx="6780465" cy="884249"/>
            <a:chOff x="4676523" y="5538134"/>
            <a:chExt cx="6780465" cy="884249"/>
          </a:xfrm>
        </p:grpSpPr>
        <p:pic>
          <p:nvPicPr>
            <p:cNvPr id="5" name="Gráfico 9">
              <a:extLst>
                <a:ext uri="{FF2B5EF4-FFF2-40B4-BE49-F238E27FC236}">
                  <a16:creationId xmlns:a16="http://schemas.microsoft.com/office/drawing/2014/main" id="{FEADED68-3F6F-63FA-3D5C-975ABC2F3F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7" descr="Logotipo&#10;&#10;El contenido generado por IA puede ser incorrecto.">
              <a:extLst>
                <a:ext uri="{FF2B5EF4-FFF2-40B4-BE49-F238E27FC236}">
                  <a16:creationId xmlns:a16="http://schemas.microsoft.com/office/drawing/2014/main" id="{B4F99D9D-472F-046F-CBB3-626F64A681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7" name="Picture 6" descr="Graphical user interface&#10;&#10;Description automatically generated with medium confidence">
              <a:extLst>
                <a:ext uri="{FF2B5EF4-FFF2-40B4-BE49-F238E27FC236}">
                  <a16:creationId xmlns:a16="http://schemas.microsoft.com/office/drawing/2014/main" id="{7BE97F28-8138-C9BD-9D04-D0F1FD8DE542}"/>
                </a:ext>
              </a:extLst>
            </p:cNvPr>
            <p:cNvPicPr>
              <a:picLocks noChangeAspect="1"/>
            </p:cNvPicPr>
            <p:nvPr/>
          </p:nvPicPr>
          <p:blipFill rotWithShape="1">
            <a:blip r:embed="rId5">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2" name="Picture 1">
            <a:extLst>
              <a:ext uri="{FF2B5EF4-FFF2-40B4-BE49-F238E27FC236}">
                <a16:creationId xmlns:a16="http://schemas.microsoft.com/office/drawing/2014/main" id="{7EBAFB2F-0A6B-BED2-DFA7-FFBA4B8F54AD}"/>
              </a:ext>
            </a:extLst>
          </p:cNvPr>
          <p:cNvPicPr>
            <a:picLocks noChangeAspect="1"/>
          </p:cNvPicPr>
          <p:nvPr/>
        </p:nvPicPr>
        <p:blipFill>
          <a:blip r:embed="rId6"/>
          <a:stretch>
            <a:fillRect/>
          </a:stretch>
        </p:blipFill>
        <p:spPr>
          <a:xfrm>
            <a:off x="1764724" y="5745952"/>
            <a:ext cx="1566808" cy="829128"/>
          </a:xfrm>
          <a:prstGeom prst="rect">
            <a:avLst/>
          </a:prstGeom>
        </p:spPr>
      </p:pic>
    </p:spTree>
    <p:extLst>
      <p:ext uri="{BB962C8B-B14F-4D97-AF65-F5344CB8AC3E}">
        <p14:creationId xmlns:p14="http://schemas.microsoft.com/office/powerpoint/2010/main" val="4070984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EE60F-4D37-D586-D891-9E1F4F932CA5}"/>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5B086EA3-1749-1754-8F5B-3100A2134BC6}"/>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746504" cy="6858001"/>
          </a:xfrm>
          <a:prstGeom prst="rect">
            <a:avLst/>
          </a:prstGeom>
        </p:spPr>
      </p:pic>
      <p:pic>
        <p:nvPicPr>
          <p:cNvPr id="2" name="Picture 1">
            <a:extLst>
              <a:ext uri="{FF2B5EF4-FFF2-40B4-BE49-F238E27FC236}">
                <a16:creationId xmlns:a16="http://schemas.microsoft.com/office/drawing/2014/main" id="{B92C3F3E-C0D6-C60D-5215-59751C83BB76}"/>
              </a:ext>
            </a:extLst>
          </p:cNvPr>
          <p:cNvPicPr>
            <a:picLocks noChangeAspect="1"/>
          </p:cNvPicPr>
          <p:nvPr/>
        </p:nvPicPr>
        <p:blipFill>
          <a:blip r:embed="rId3"/>
          <a:stretch>
            <a:fillRect/>
          </a:stretch>
        </p:blipFill>
        <p:spPr>
          <a:xfrm>
            <a:off x="2450592" y="452007"/>
            <a:ext cx="8293608" cy="4906377"/>
          </a:xfrm>
          <a:prstGeom prst="rect">
            <a:avLst/>
          </a:prstGeom>
        </p:spPr>
      </p:pic>
      <p:grpSp>
        <p:nvGrpSpPr>
          <p:cNvPr id="5" name="Group 4">
            <a:extLst>
              <a:ext uri="{FF2B5EF4-FFF2-40B4-BE49-F238E27FC236}">
                <a16:creationId xmlns:a16="http://schemas.microsoft.com/office/drawing/2014/main" id="{1F12FF3A-B785-241D-AB15-CDD267C3D078}"/>
              </a:ext>
            </a:extLst>
          </p:cNvPr>
          <p:cNvGrpSpPr/>
          <p:nvPr/>
        </p:nvGrpSpPr>
        <p:grpSpPr>
          <a:xfrm>
            <a:off x="4690377" y="5849861"/>
            <a:ext cx="6780465" cy="884249"/>
            <a:chOff x="4676523" y="5538134"/>
            <a:chExt cx="6780465" cy="884249"/>
          </a:xfrm>
        </p:grpSpPr>
        <p:pic>
          <p:nvPicPr>
            <p:cNvPr id="6" name="Gráfico 9">
              <a:extLst>
                <a:ext uri="{FF2B5EF4-FFF2-40B4-BE49-F238E27FC236}">
                  <a16:creationId xmlns:a16="http://schemas.microsoft.com/office/drawing/2014/main" id="{7483868F-7056-A829-A956-4C537EF71B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7" descr="Logotipo&#10;&#10;El contenido generado por IA puede ser incorrecto.">
              <a:extLst>
                <a:ext uri="{FF2B5EF4-FFF2-40B4-BE49-F238E27FC236}">
                  <a16:creationId xmlns:a16="http://schemas.microsoft.com/office/drawing/2014/main" id="{134A7034-5876-0F95-E04B-155094E119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9" name="Picture 8" descr="Graphical user interface&#10;&#10;Description automatically generated with medium confidence">
              <a:extLst>
                <a:ext uri="{FF2B5EF4-FFF2-40B4-BE49-F238E27FC236}">
                  <a16:creationId xmlns:a16="http://schemas.microsoft.com/office/drawing/2014/main" id="{7A31B3EB-FAD1-F960-EA86-8403037C582C}"/>
                </a:ext>
              </a:extLst>
            </p:cNvPr>
            <p:cNvPicPr>
              <a:picLocks noChangeAspect="1"/>
            </p:cNvPicPr>
            <p:nvPr/>
          </p:nvPicPr>
          <p:blipFill rotWithShape="1">
            <a:blip r:embed="rId6">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4" name="Picture 3">
            <a:extLst>
              <a:ext uri="{FF2B5EF4-FFF2-40B4-BE49-F238E27FC236}">
                <a16:creationId xmlns:a16="http://schemas.microsoft.com/office/drawing/2014/main" id="{E3C53E0E-F30C-CDAE-B215-DF3BDE0556EA}"/>
              </a:ext>
            </a:extLst>
          </p:cNvPr>
          <p:cNvPicPr>
            <a:picLocks noChangeAspect="1"/>
          </p:cNvPicPr>
          <p:nvPr/>
        </p:nvPicPr>
        <p:blipFill>
          <a:blip r:embed="rId7"/>
          <a:stretch>
            <a:fillRect/>
          </a:stretch>
        </p:blipFill>
        <p:spPr>
          <a:xfrm>
            <a:off x="2450592" y="5904982"/>
            <a:ext cx="1566808" cy="829128"/>
          </a:xfrm>
          <a:prstGeom prst="rect">
            <a:avLst/>
          </a:prstGeom>
        </p:spPr>
      </p:pic>
    </p:spTree>
    <p:extLst>
      <p:ext uri="{BB962C8B-B14F-4D97-AF65-F5344CB8AC3E}">
        <p14:creationId xmlns:p14="http://schemas.microsoft.com/office/powerpoint/2010/main" val="1916253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93E4B-743E-40DD-9687-584142572EFE}"/>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D48CAD4B-B426-C6FD-307A-90448CA0B1AE}"/>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234440" cy="6858001"/>
          </a:xfrm>
          <a:prstGeom prst="rect">
            <a:avLst/>
          </a:prstGeom>
        </p:spPr>
      </p:pic>
      <p:pic>
        <p:nvPicPr>
          <p:cNvPr id="5" name="Picture 4">
            <a:extLst>
              <a:ext uri="{FF2B5EF4-FFF2-40B4-BE49-F238E27FC236}">
                <a16:creationId xmlns:a16="http://schemas.microsoft.com/office/drawing/2014/main" id="{FD74497D-0912-C34E-B84A-4BB1F9F16101}"/>
              </a:ext>
            </a:extLst>
          </p:cNvPr>
          <p:cNvPicPr>
            <a:picLocks noChangeAspect="1"/>
          </p:cNvPicPr>
          <p:nvPr/>
        </p:nvPicPr>
        <p:blipFill>
          <a:blip r:embed="rId3"/>
          <a:stretch>
            <a:fillRect/>
          </a:stretch>
        </p:blipFill>
        <p:spPr>
          <a:xfrm>
            <a:off x="2139696" y="768096"/>
            <a:ext cx="8663287" cy="4777958"/>
          </a:xfrm>
          <a:prstGeom prst="rect">
            <a:avLst/>
          </a:prstGeom>
        </p:spPr>
      </p:pic>
      <p:grpSp>
        <p:nvGrpSpPr>
          <p:cNvPr id="4" name="Group 3">
            <a:extLst>
              <a:ext uri="{FF2B5EF4-FFF2-40B4-BE49-F238E27FC236}">
                <a16:creationId xmlns:a16="http://schemas.microsoft.com/office/drawing/2014/main" id="{BA228DD8-B222-0058-66E1-E60A5AA8054D}"/>
              </a:ext>
            </a:extLst>
          </p:cNvPr>
          <p:cNvGrpSpPr/>
          <p:nvPr/>
        </p:nvGrpSpPr>
        <p:grpSpPr>
          <a:xfrm>
            <a:off x="4718087" y="5787516"/>
            <a:ext cx="6780465" cy="884249"/>
            <a:chOff x="4676523" y="5538134"/>
            <a:chExt cx="6780465" cy="884249"/>
          </a:xfrm>
        </p:grpSpPr>
        <p:pic>
          <p:nvPicPr>
            <p:cNvPr id="6" name="Gráfico 9">
              <a:extLst>
                <a:ext uri="{FF2B5EF4-FFF2-40B4-BE49-F238E27FC236}">
                  <a16:creationId xmlns:a16="http://schemas.microsoft.com/office/drawing/2014/main" id="{772E3096-A65D-7BD0-57AE-9030DE8C3F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7" descr="Logotipo&#10;&#10;El contenido generado por IA puede ser incorrecto.">
              <a:extLst>
                <a:ext uri="{FF2B5EF4-FFF2-40B4-BE49-F238E27FC236}">
                  <a16:creationId xmlns:a16="http://schemas.microsoft.com/office/drawing/2014/main" id="{9D912D2F-9CD8-516D-16F6-9BCD4CD07A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9" name="Picture 8" descr="Graphical user interface&#10;&#10;Description automatically generated with medium confidence">
              <a:extLst>
                <a:ext uri="{FF2B5EF4-FFF2-40B4-BE49-F238E27FC236}">
                  <a16:creationId xmlns:a16="http://schemas.microsoft.com/office/drawing/2014/main" id="{E3C49811-5B8C-B8DF-220B-2D06AC678F43}"/>
                </a:ext>
              </a:extLst>
            </p:cNvPr>
            <p:cNvPicPr>
              <a:picLocks noChangeAspect="1"/>
            </p:cNvPicPr>
            <p:nvPr/>
          </p:nvPicPr>
          <p:blipFill rotWithShape="1">
            <a:blip r:embed="rId6">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2" name="Picture 1">
            <a:extLst>
              <a:ext uri="{FF2B5EF4-FFF2-40B4-BE49-F238E27FC236}">
                <a16:creationId xmlns:a16="http://schemas.microsoft.com/office/drawing/2014/main" id="{088D829A-899A-198E-2129-D894272E3581}"/>
              </a:ext>
            </a:extLst>
          </p:cNvPr>
          <p:cNvPicPr>
            <a:picLocks noChangeAspect="1"/>
          </p:cNvPicPr>
          <p:nvPr/>
        </p:nvPicPr>
        <p:blipFill>
          <a:blip r:embed="rId7"/>
          <a:stretch>
            <a:fillRect/>
          </a:stretch>
        </p:blipFill>
        <p:spPr>
          <a:xfrm>
            <a:off x="2041976" y="5813739"/>
            <a:ext cx="1566808" cy="829128"/>
          </a:xfrm>
          <a:prstGeom prst="rect">
            <a:avLst/>
          </a:prstGeom>
        </p:spPr>
      </p:pic>
    </p:spTree>
    <p:extLst>
      <p:ext uri="{BB962C8B-B14F-4D97-AF65-F5344CB8AC3E}">
        <p14:creationId xmlns:p14="http://schemas.microsoft.com/office/powerpoint/2010/main" val="1173063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512C6-759E-2B92-B61E-45DF6DFFF8B1}"/>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2F3C39A0-2327-968D-D26F-10AEB02A0F34}"/>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234440" cy="6858001"/>
          </a:xfrm>
          <a:prstGeom prst="rect">
            <a:avLst/>
          </a:prstGeom>
        </p:spPr>
      </p:pic>
      <p:pic>
        <p:nvPicPr>
          <p:cNvPr id="2" name="Picture 1">
            <a:extLst>
              <a:ext uri="{FF2B5EF4-FFF2-40B4-BE49-F238E27FC236}">
                <a16:creationId xmlns:a16="http://schemas.microsoft.com/office/drawing/2014/main" id="{F9CC85E6-B992-1F39-EEEB-06B346BB1D4D}"/>
              </a:ext>
            </a:extLst>
          </p:cNvPr>
          <p:cNvPicPr>
            <a:picLocks noChangeAspect="1"/>
          </p:cNvPicPr>
          <p:nvPr/>
        </p:nvPicPr>
        <p:blipFill>
          <a:blip r:embed="rId3"/>
          <a:stretch>
            <a:fillRect/>
          </a:stretch>
        </p:blipFill>
        <p:spPr>
          <a:xfrm>
            <a:off x="2221992" y="484632"/>
            <a:ext cx="8860536" cy="5029200"/>
          </a:xfrm>
          <a:prstGeom prst="rect">
            <a:avLst/>
          </a:prstGeom>
        </p:spPr>
      </p:pic>
      <p:grpSp>
        <p:nvGrpSpPr>
          <p:cNvPr id="5" name="Group 4">
            <a:extLst>
              <a:ext uri="{FF2B5EF4-FFF2-40B4-BE49-F238E27FC236}">
                <a16:creationId xmlns:a16="http://schemas.microsoft.com/office/drawing/2014/main" id="{60F3EE6C-DFFE-7C98-A828-60AAEC9AF5B9}"/>
              </a:ext>
            </a:extLst>
          </p:cNvPr>
          <p:cNvGrpSpPr/>
          <p:nvPr/>
        </p:nvGrpSpPr>
        <p:grpSpPr>
          <a:xfrm>
            <a:off x="4727323" y="5861304"/>
            <a:ext cx="6780465" cy="884249"/>
            <a:chOff x="4676523" y="5538134"/>
            <a:chExt cx="6780465" cy="884249"/>
          </a:xfrm>
        </p:grpSpPr>
        <p:pic>
          <p:nvPicPr>
            <p:cNvPr id="3080" name="Gráfico 9">
              <a:extLst>
                <a:ext uri="{FF2B5EF4-FFF2-40B4-BE49-F238E27FC236}">
                  <a16:creationId xmlns:a16="http://schemas.microsoft.com/office/drawing/2014/main" id="{7FE2F654-D687-F11E-4941-DA054FB355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n 7" descr="Logotipo&#10;&#10;El contenido generado por IA puede ser incorrecto.">
              <a:extLst>
                <a:ext uri="{FF2B5EF4-FFF2-40B4-BE49-F238E27FC236}">
                  <a16:creationId xmlns:a16="http://schemas.microsoft.com/office/drawing/2014/main" id="{40662276-D6C8-420C-A046-066B432C08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4" name="Picture 3" descr="Graphical user interface&#10;&#10;Description automatically generated with medium confidence">
              <a:extLst>
                <a:ext uri="{FF2B5EF4-FFF2-40B4-BE49-F238E27FC236}">
                  <a16:creationId xmlns:a16="http://schemas.microsoft.com/office/drawing/2014/main" id="{102A2135-51B0-FEB3-8702-9588139FCC32}"/>
                </a:ext>
              </a:extLst>
            </p:cNvPr>
            <p:cNvPicPr>
              <a:picLocks noChangeAspect="1"/>
            </p:cNvPicPr>
            <p:nvPr/>
          </p:nvPicPr>
          <p:blipFill rotWithShape="1">
            <a:blip r:embed="rId6">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6" name="Picture 5">
            <a:extLst>
              <a:ext uri="{FF2B5EF4-FFF2-40B4-BE49-F238E27FC236}">
                <a16:creationId xmlns:a16="http://schemas.microsoft.com/office/drawing/2014/main" id="{B776AE4B-4CB7-F908-8DD1-33920F5A47E3}"/>
              </a:ext>
            </a:extLst>
          </p:cNvPr>
          <p:cNvPicPr>
            <a:picLocks noChangeAspect="1"/>
          </p:cNvPicPr>
          <p:nvPr/>
        </p:nvPicPr>
        <p:blipFill>
          <a:blip r:embed="rId7"/>
          <a:stretch>
            <a:fillRect/>
          </a:stretch>
        </p:blipFill>
        <p:spPr>
          <a:xfrm>
            <a:off x="2399349" y="5916425"/>
            <a:ext cx="1566808" cy="829128"/>
          </a:xfrm>
          <a:prstGeom prst="rect">
            <a:avLst/>
          </a:prstGeom>
        </p:spPr>
      </p:pic>
    </p:spTree>
    <p:extLst>
      <p:ext uri="{BB962C8B-B14F-4D97-AF65-F5344CB8AC3E}">
        <p14:creationId xmlns:p14="http://schemas.microsoft.com/office/powerpoint/2010/main" val="3360565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31F3B-4BF7-DBE3-2603-CA313A1B6A10}"/>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B8852081-A796-3CE2-315F-9683D72AC85F}"/>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234440" cy="6858001"/>
          </a:xfrm>
          <a:prstGeom prst="rect">
            <a:avLst/>
          </a:prstGeom>
        </p:spPr>
      </p:pic>
      <p:pic>
        <p:nvPicPr>
          <p:cNvPr id="4" name="Picture 3">
            <a:extLst>
              <a:ext uri="{FF2B5EF4-FFF2-40B4-BE49-F238E27FC236}">
                <a16:creationId xmlns:a16="http://schemas.microsoft.com/office/drawing/2014/main" id="{38F4013E-4D94-3CF0-4F96-DD92C4B709B0}"/>
              </a:ext>
            </a:extLst>
          </p:cNvPr>
          <p:cNvPicPr>
            <a:picLocks noChangeAspect="1"/>
          </p:cNvPicPr>
          <p:nvPr/>
        </p:nvPicPr>
        <p:blipFill>
          <a:blip r:embed="rId3"/>
          <a:stretch>
            <a:fillRect/>
          </a:stretch>
        </p:blipFill>
        <p:spPr>
          <a:xfrm>
            <a:off x="2148841" y="521208"/>
            <a:ext cx="8682446" cy="4974336"/>
          </a:xfrm>
          <a:prstGeom prst="rect">
            <a:avLst/>
          </a:prstGeom>
        </p:spPr>
      </p:pic>
      <p:grpSp>
        <p:nvGrpSpPr>
          <p:cNvPr id="2" name="Group 1">
            <a:extLst>
              <a:ext uri="{FF2B5EF4-FFF2-40B4-BE49-F238E27FC236}">
                <a16:creationId xmlns:a16="http://schemas.microsoft.com/office/drawing/2014/main" id="{1E3F8927-8C4A-7927-DB9B-D2EC72ABE546}"/>
              </a:ext>
            </a:extLst>
          </p:cNvPr>
          <p:cNvGrpSpPr/>
          <p:nvPr/>
        </p:nvGrpSpPr>
        <p:grpSpPr>
          <a:xfrm>
            <a:off x="4787360" y="5808297"/>
            <a:ext cx="6780465" cy="884249"/>
            <a:chOff x="4676523" y="5538134"/>
            <a:chExt cx="6780465" cy="884249"/>
          </a:xfrm>
        </p:grpSpPr>
        <p:pic>
          <p:nvPicPr>
            <p:cNvPr id="5" name="Gráfico 9">
              <a:extLst>
                <a:ext uri="{FF2B5EF4-FFF2-40B4-BE49-F238E27FC236}">
                  <a16:creationId xmlns:a16="http://schemas.microsoft.com/office/drawing/2014/main" id="{662062BE-3EE0-55DA-AD3D-971F9B4ED6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7" descr="Logotipo&#10;&#10;El contenido generado por IA puede ser incorrecto.">
              <a:extLst>
                <a:ext uri="{FF2B5EF4-FFF2-40B4-BE49-F238E27FC236}">
                  <a16:creationId xmlns:a16="http://schemas.microsoft.com/office/drawing/2014/main" id="{4A785B6A-FFD6-96E7-C36E-279D55E42C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7" name="Picture 6" descr="Graphical user interface&#10;&#10;Description automatically generated with medium confidence">
              <a:extLst>
                <a:ext uri="{FF2B5EF4-FFF2-40B4-BE49-F238E27FC236}">
                  <a16:creationId xmlns:a16="http://schemas.microsoft.com/office/drawing/2014/main" id="{F299EA8E-8C4A-1734-6BB0-635E97EE4E9C}"/>
                </a:ext>
              </a:extLst>
            </p:cNvPr>
            <p:cNvPicPr>
              <a:picLocks noChangeAspect="1"/>
            </p:cNvPicPr>
            <p:nvPr/>
          </p:nvPicPr>
          <p:blipFill rotWithShape="1">
            <a:blip r:embed="rId6">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8" name="Picture 7">
            <a:extLst>
              <a:ext uri="{FF2B5EF4-FFF2-40B4-BE49-F238E27FC236}">
                <a16:creationId xmlns:a16="http://schemas.microsoft.com/office/drawing/2014/main" id="{471C6884-4DCF-0FF8-4058-9B8660130FE5}"/>
              </a:ext>
            </a:extLst>
          </p:cNvPr>
          <p:cNvPicPr>
            <a:picLocks noChangeAspect="1"/>
          </p:cNvPicPr>
          <p:nvPr/>
        </p:nvPicPr>
        <p:blipFill>
          <a:blip r:embed="rId7"/>
          <a:stretch>
            <a:fillRect/>
          </a:stretch>
        </p:blipFill>
        <p:spPr>
          <a:xfrm>
            <a:off x="2429368" y="5863418"/>
            <a:ext cx="1566808" cy="829128"/>
          </a:xfrm>
          <a:prstGeom prst="rect">
            <a:avLst/>
          </a:prstGeom>
        </p:spPr>
      </p:pic>
    </p:spTree>
    <p:extLst>
      <p:ext uri="{BB962C8B-B14F-4D97-AF65-F5344CB8AC3E}">
        <p14:creationId xmlns:p14="http://schemas.microsoft.com/office/powerpoint/2010/main" val="526898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0E9C7-5C31-B904-FB01-9C081274880C}"/>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0EA142E2-955D-0215-4C83-39C49BC0173C}"/>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234440" cy="6858001"/>
          </a:xfrm>
          <a:prstGeom prst="rect">
            <a:avLst/>
          </a:prstGeom>
        </p:spPr>
      </p:pic>
      <p:pic>
        <p:nvPicPr>
          <p:cNvPr id="2" name="Picture 1">
            <a:extLst>
              <a:ext uri="{FF2B5EF4-FFF2-40B4-BE49-F238E27FC236}">
                <a16:creationId xmlns:a16="http://schemas.microsoft.com/office/drawing/2014/main" id="{85C90A30-E8BF-467F-7F42-4F11D7811B83}"/>
              </a:ext>
            </a:extLst>
          </p:cNvPr>
          <p:cNvPicPr>
            <a:picLocks noChangeAspect="1"/>
          </p:cNvPicPr>
          <p:nvPr/>
        </p:nvPicPr>
        <p:blipFill>
          <a:blip r:embed="rId3"/>
          <a:stretch>
            <a:fillRect/>
          </a:stretch>
        </p:blipFill>
        <p:spPr>
          <a:xfrm>
            <a:off x="2337490" y="649224"/>
            <a:ext cx="8678853" cy="4782312"/>
          </a:xfrm>
          <a:prstGeom prst="rect">
            <a:avLst/>
          </a:prstGeom>
        </p:spPr>
      </p:pic>
      <p:grpSp>
        <p:nvGrpSpPr>
          <p:cNvPr id="4" name="Group 3">
            <a:extLst>
              <a:ext uri="{FF2B5EF4-FFF2-40B4-BE49-F238E27FC236}">
                <a16:creationId xmlns:a16="http://schemas.microsoft.com/office/drawing/2014/main" id="{7A466895-5FF9-ABE8-2E9C-F85311207EA4}"/>
              </a:ext>
            </a:extLst>
          </p:cNvPr>
          <p:cNvGrpSpPr/>
          <p:nvPr/>
        </p:nvGrpSpPr>
        <p:grpSpPr>
          <a:xfrm>
            <a:off x="4787360" y="5808297"/>
            <a:ext cx="6780465" cy="884249"/>
            <a:chOff x="4676523" y="5538134"/>
            <a:chExt cx="6780465" cy="884249"/>
          </a:xfrm>
        </p:grpSpPr>
        <p:pic>
          <p:nvPicPr>
            <p:cNvPr id="5" name="Gráfico 9">
              <a:extLst>
                <a:ext uri="{FF2B5EF4-FFF2-40B4-BE49-F238E27FC236}">
                  <a16:creationId xmlns:a16="http://schemas.microsoft.com/office/drawing/2014/main" id="{A8B8C0D2-90A5-1AED-A6A2-325222AB78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7" descr="Logotipo&#10;&#10;El contenido generado por IA puede ser incorrecto.">
              <a:extLst>
                <a:ext uri="{FF2B5EF4-FFF2-40B4-BE49-F238E27FC236}">
                  <a16:creationId xmlns:a16="http://schemas.microsoft.com/office/drawing/2014/main" id="{62268FAF-516B-DCBD-3D94-E551E672CF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7" name="Picture 6" descr="Graphical user interface&#10;&#10;Description automatically generated with medium confidence">
              <a:extLst>
                <a:ext uri="{FF2B5EF4-FFF2-40B4-BE49-F238E27FC236}">
                  <a16:creationId xmlns:a16="http://schemas.microsoft.com/office/drawing/2014/main" id="{B91BF059-5339-86A6-CA6D-B97367CA46EC}"/>
                </a:ext>
              </a:extLst>
            </p:cNvPr>
            <p:cNvPicPr>
              <a:picLocks noChangeAspect="1"/>
            </p:cNvPicPr>
            <p:nvPr/>
          </p:nvPicPr>
          <p:blipFill rotWithShape="1">
            <a:blip r:embed="rId6">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8" name="Picture 7">
            <a:extLst>
              <a:ext uri="{FF2B5EF4-FFF2-40B4-BE49-F238E27FC236}">
                <a16:creationId xmlns:a16="http://schemas.microsoft.com/office/drawing/2014/main" id="{90D101F9-4B06-54B7-EC81-945C68B45616}"/>
              </a:ext>
            </a:extLst>
          </p:cNvPr>
          <p:cNvPicPr>
            <a:picLocks noChangeAspect="1"/>
          </p:cNvPicPr>
          <p:nvPr/>
        </p:nvPicPr>
        <p:blipFill>
          <a:blip r:embed="rId7"/>
          <a:stretch>
            <a:fillRect/>
          </a:stretch>
        </p:blipFill>
        <p:spPr>
          <a:xfrm>
            <a:off x="2337490" y="5834520"/>
            <a:ext cx="1566808" cy="829128"/>
          </a:xfrm>
          <a:prstGeom prst="rect">
            <a:avLst/>
          </a:prstGeom>
        </p:spPr>
      </p:pic>
    </p:spTree>
    <p:extLst>
      <p:ext uri="{BB962C8B-B14F-4D97-AF65-F5344CB8AC3E}">
        <p14:creationId xmlns:p14="http://schemas.microsoft.com/office/powerpoint/2010/main" val="1218925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14BB5-50E0-E699-94F3-55BA7B46F3AE}"/>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0DC01BD8-873A-E5B6-C0E3-C2092573D7D3}"/>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234440" cy="6858001"/>
          </a:xfrm>
          <a:prstGeom prst="rect">
            <a:avLst/>
          </a:prstGeom>
        </p:spPr>
      </p:pic>
      <p:pic>
        <p:nvPicPr>
          <p:cNvPr id="4" name="Picture 3">
            <a:extLst>
              <a:ext uri="{FF2B5EF4-FFF2-40B4-BE49-F238E27FC236}">
                <a16:creationId xmlns:a16="http://schemas.microsoft.com/office/drawing/2014/main" id="{67280BAF-919F-D82A-6AD9-5EFB49F7882F}"/>
              </a:ext>
            </a:extLst>
          </p:cNvPr>
          <p:cNvPicPr>
            <a:picLocks noChangeAspect="1"/>
          </p:cNvPicPr>
          <p:nvPr/>
        </p:nvPicPr>
        <p:blipFill>
          <a:blip r:embed="rId3"/>
          <a:stretch>
            <a:fillRect/>
          </a:stretch>
        </p:blipFill>
        <p:spPr>
          <a:xfrm>
            <a:off x="2066544" y="566928"/>
            <a:ext cx="8960685" cy="4937760"/>
          </a:xfrm>
          <a:prstGeom prst="rect">
            <a:avLst/>
          </a:prstGeom>
        </p:spPr>
      </p:pic>
      <p:grpSp>
        <p:nvGrpSpPr>
          <p:cNvPr id="2" name="Group 1">
            <a:extLst>
              <a:ext uri="{FF2B5EF4-FFF2-40B4-BE49-F238E27FC236}">
                <a16:creationId xmlns:a16="http://schemas.microsoft.com/office/drawing/2014/main" id="{0C75E37B-9A96-245A-2091-28B1B612C1E5}"/>
              </a:ext>
            </a:extLst>
          </p:cNvPr>
          <p:cNvGrpSpPr/>
          <p:nvPr/>
        </p:nvGrpSpPr>
        <p:grpSpPr>
          <a:xfrm>
            <a:off x="4787360" y="5808297"/>
            <a:ext cx="6780465" cy="884249"/>
            <a:chOff x="4676523" y="5538134"/>
            <a:chExt cx="6780465" cy="884249"/>
          </a:xfrm>
        </p:grpSpPr>
        <p:pic>
          <p:nvPicPr>
            <p:cNvPr id="5" name="Gráfico 9">
              <a:extLst>
                <a:ext uri="{FF2B5EF4-FFF2-40B4-BE49-F238E27FC236}">
                  <a16:creationId xmlns:a16="http://schemas.microsoft.com/office/drawing/2014/main" id="{C0BB6AB4-F0E7-61CC-F0DD-743FDE7FF8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7" descr="Logotipo&#10;&#10;El contenido generado por IA puede ser incorrecto.">
              <a:extLst>
                <a:ext uri="{FF2B5EF4-FFF2-40B4-BE49-F238E27FC236}">
                  <a16:creationId xmlns:a16="http://schemas.microsoft.com/office/drawing/2014/main" id="{000AE5D4-112E-E113-4518-C503A9EFA0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7" name="Picture 6" descr="Graphical user interface&#10;&#10;Description automatically generated with medium confidence">
              <a:extLst>
                <a:ext uri="{FF2B5EF4-FFF2-40B4-BE49-F238E27FC236}">
                  <a16:creationId xmlns:a16="http://schemas.microsoft.com/office/drawing/2014/main" id="{4A986BB1-603B-A2DA-E098-79980E2F416B}"/>
                </a:ext>
              </a:extLst>
            </p:cNvPr>
            <p:cNvPicPr>
              <a:picLocks noChangeAspect="1"/>
            </p:cNvPicPr>
            <p:nvPr/>
          </p:nvPicPr>
          <p:blipFill rotWithShape="1">
            <a:blip r:embed="rId6">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8" name="Picture 7">
            <a:extLst>
              <a:ext uri="{FF2B5EF4-FFF2-40B4-BE49-F238E27FC236}">
                <a16:creationId xmlns:a16="http://schemas.microsoft.com/office/drawing/2014/main" id="{CB63E086-75CB-EDA7-99F1-9B976A3978AD}"/>
              </a:ext>
            </a:extLst>
          </p:cNvPr>
          <p:cNvPicPr>
            <a:picLocks noChangeAspect="1"/>
          </p:cNvPicPr>
          <p:nvPr/>
        </p:nvPicPr>
        <p:blipFill>
          <a:blip r:embed="rId7"/>
          <a:stretch>
            <a:fillRect/>
          </a:stretch>
        </p:blipFill>
        <p:spPr>
          <a:xfrm>
            <a:off x="2227496" y="5706727"/>
            <a:ext cx="1566808" cy="829128"/>
          </a:xfrm>
          <a:prstGeom prst="rect">
            <a:avLst/>
          </a:prstGeom>
        </p:spPr>
      </p:pic>
    </p:spTree>
    <p:extLst>
      <p:ext uri="{BB962C8B-B14F-4D97-AF65-F5344CB8AC3E}">
        <p14:creationId xmlns:p14="http://schemas.microsoft.com/office/powerpoint/2010/main" val="4255299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F617D-EAF4-3316-3357-5051A3B341DD}"/>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6C00FB3E-8223-37DF-D791-A8DACCA2B72B}"/>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816429" cy="6858001"/>
          </a:xfrm>
          <a:prstGeom prst="rect">
            <a:avLst/>
          </a:prstGeom>
        </p:spPr>
      </p:pic>
      <p:sp>
        <p:nvSpPr>
          <p:cNvPr id="3074" name="TextBox 3">
            <a:extLst>
              <a:ext uri="{FF2B5EF4-FFF2-40B4-BE49-F238E27FC236}">
                <a16:creationId xmlns:a16="http://schemas.microsoft.com/office/drawing/2014/main" id="{B3E7F5CF-AAF4-D99F-D7DE-618808ECD339}"/>
              </a:ext>
            </a:extLst>
          </p:cNvPr>
          <p:cNvSpPr txBox="1">
            <a:spLocks noChangeArrowheads="1"/>
          </p:cNvSpPr>
          <p:nvPr/>
        </p:nvSpPr>
        <p:spPr bwMode="auto">
          <a:xfrm>
            <a:off x="1466959" y="2644267"/>
            <a:ext cx="10418082" cy="861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6500"/>
              </a:lnSpc>
            </a:pPr>
            <a:r>
              <a:rPr lang="en-US" altLang="es-PE" sz="4000" b="1" dirty="0">
                <a:solidFill>
                  <a:srgbClr val="122157"/>
                </a:solidFill>
                <a:latin typeface="Poppins" panose="00000500000000000000" pitchFamily="2" charset="0"/>
                <a:cs typeface="Poppins" panose="00000500000000000000" pitchFamily="2" charset="0"/>
              </a:rPr>
              <a:t>Psychiatric Hospitals</a:t>
            </a:r>
          </a:p>
        </p:txBody>
      </p:sp>
      <p:grpSp>
        <p:nvGrpSpPr>
          <p:cNvPr id="2" name="Group 1">
            <a:extLst>
              <a:ext uri="{FF2B5EF4-FFF2-40B4-BE49-F238E27FC236}">
                <a16:creationId xmlns:a16="http://schemas.microsoft.com/office/drawing/2014/main" id="{A8C30A59-C537-241C-EA37-91CF03343F24}"/>
              </a:ext>
            </a:extLst>
          </p:cNvPr>
          <p:cNvGrpSpPr/>
          <p:nvPr/>
        </p:nvGrpSpPr>
        <p:grpSpPr>
          <a:xfrm>
            <a:off x="4787360" y="5808297"/>
            <a:ext cx="6780465" cy="884249"/>
            <a:chOff x="4676523" y="5538134"/>
            <a:chExt cx="6780465" cy="884249"/>
          </a:xfrm>
        </p:grpSpPr>
        <p:pic>
          <p:nvPicPr>
            <p:cNvPr id="4" name="Gráfico 9">
              <a:extLst>
                <a:ext uri="{FF2B5EF4-FFF2-40B4-BE49-F238E27FC236}">
                  <a16:creationId xmlns:a16="http://schemas.microsoft.com/office/drawing/2014/main" id="{C8210BF8-6A13-B326-3126-EBC0470BFC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7" descr="Logotipo&#10;&#10;El contenido generado por IA puede ser incorrecto.">
              <a:extLst>
                <a:ext uri="{FF2B5EF4-FFF2-40B4-BE49-F238E27FC236}">
                  <a16:creationId xmlns:a16="http://schemas.microsoft.com/office/drawing/2014/main" id="{69EEC2C9-0739-A363-8526-4947150333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6" name="Picture 5" descr="Graphical user interface&#10;&#10;Description automatically generated with medium confidence">
              <a:extLst>
                <a:ext uri="{FF2B5EF4-FFF2-40B4-BE49-F238E27FC236}">
                  <a16:creationId xmlns:a16="http://schemas.microsoft.com/office/drawing/2014/main" id="{3938E046-04F6-5D6C-D776-B47928EBAB55}"/>
                </a:ext>
              </a:extLst>
            </p:cNvPr>
            <p:cNvPicPr>
              <a:picLocks noChangeAspect="1"/>
            </p:cNvPicPr>
            <p:nvPr/>
          </p:nvPicPr>
          <p:blipFill rotWithShape="1">
            <a:blip r:embed="rId5">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7" name="Picture 6">
            <a:extLst>
              <a:ext uri="{FF2B5EF4-FFF2-40B4-BE49-F238E27FC236}">
                <a16:creationId xmlns:a16="http://schemas.microsoft.com/office/drawing/2014/main" id="{6960BF86-0674-DE16-F4C6-02C0E0BC4C72}"/>
              </a:ext>
            </a:extLst>
          </p:cNvPr>
          <p:cNvPicPr>
            <a:picLocks noChangeAspect="1"/>
          </p:cNvPicPr>
          <p:nvPr/>
        </p:nvPicPr>
        <p:blipFill>
          <a:blip r:embed="rId6"/>
          <a:stretch>
            <a:fillRect/>
          </a:stretch>
        </p:blipFill>
        <p:spPr>
          <a:xfrm>
            <a:off x="1622339" y="5770623"/>
            <a:ext cx="1566808" cy="829128"/>
          </a:xfrm>
          <a:prstGeom prst="rect">
            <a:avLst/>
          </a:prstGeom>
        </p:spPr>
      </p:pic>
    </p:spTree>
    <p:extLst>
      <p:ext uri="{BB962C8B-B14F-4D97-AF65-F5344CB8AC3E}">
        <p14:creationId xmlns:p14="http://schemas.microsoft.com/office/powerpoint/2010/main" val="30538252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51093-59E8-2341-DB8E-BCA3F1ED19AB}"/>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A2D9A62B-A38C-6B75-3B50-7FF2D3EEF7E9}"/>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234440" cy="6858001"/>
          </a:xfrm>
          <a:prstGeom prst="rect">
            <a:avLst/>
          </a:prstGeom>
        </p:spPr>
      </p:pic>
      <p:grpSp>
        <p:nvGrpSpPr>
          <p:cNvPr id="2" name="Group 1">
            <a:extLst>
              <a:ext uri="{FF2B5EF4-FFF2-40B4-BE49-F238E27FC236}">
                <a16:creationId xmlns:a16="http://schemas.microsoft.com/office/drawing/2014/main" id="{4610E3B3-E4F5-D522-4C77-D35AD8725F4B}"/>
              </a:ext>
            </a:extLst>
          </p:cNvPr>
          <p:cNvGrpSpPr/>
          <p:nvPr/>
        </p:nvGrpSpPr>
        <p:grpSpPr>
          <a:xfrm>
            <a:off x="4787360" y="5808297"/>
            <a:ext cx="6780465" cy="884249"/>
            <a:chOff x="4676523" y="5538134"/>
            <a:chExt cx="6780465" cy="884249"/>
          </a:xfrm>
        </p:grpSpPr>
        <p:pic>
          <p:nvPicPr>
            <p:cNvPr id="5" name="Gráfico 9">
              <a:extLst>
                <a:ext uri="{FF2B5EF4-FFF2-40B4-BE49-F238E27FC236}">
                  <a16:creationId xmlns:a16="http://schemas.microsoft.com/office/drawing/2014/main" id="{0821E9FB-9751-0864-3684-D8CA18E8FA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7" descr="Logotipo&#10;&#10;El contenido generado por IA puede ser incorrecto.">
              <a:extLst>
                <a:ext uri="{FF2B5EF4-FFF2-40B4-BE49-F238E27FC236}">
                  <a16:creationId xmlns:a16="http://schemas.microsoft.com/office/drawing/2014/main" id="{F006E31E-BB0C-80BA-A0F4-191D927BAF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7" name="Picture 6" descr="Graphical user interface&#10;&#10;Description automatically generated with medium confidence">
              <a:extLst>
                <a:ext uri="{FF2B5EF4-FFF2-40B4-BE49-F238E27FC236}">
                  <a16:creationId xmlns:a16="http://schemas.microsoft.com/office/drawing/2014/main" id="{3614ECC1-D046-B717-C8EE-D639ADDB9B13}"/>
                </a:ext>
              </a:extLst>
            </p:cNvPr>
            <p:cNvPicPr>
              <a:picLocks noChangeAspect="1"/>
            </p:cNvPicPr>
            <p:nvPr/>
          </p:nvPicPr>
          <p:blipFill rotWithShape="1">
            <a:blip r:embed="rId5">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8" name="Picture 7">
            <a:extLst>
              <a:ext uri="{FF2B5EF4-FFF2-40B4-BE49-F238E27FC236}">
                <a16:creationId xmlns:a16="http://schemas.microsoft.com/office/drawing/2014/main" id="{C422A33B-E3D0-27D2-E83B-2993AAB357AE}"/>
              </a:ext>
            </a:extLst>
          </p:cNvPr>
          <p:cNvPicPr>
            <a:picLocks noChangeAspect="1"/>
          </p:cNvPicPr>
          <p:nvPr/>
        </p:nvPicPr>
        <p:blipFill>
          <a:blip r:embed="rId6"/>
          <a:stretch>
            <a:fillRect/>
          </a:stretch>
        </p:blipFill>
        <p:spPr>
          <a:xfrm>
            <a:off x="2295144" y="649224"/>
            <a:ext cx="8622792" cy="4672584"/>
          </a:xfrm>
          <a:prstGeom prst="rect">
            <a:avLst/>
          </a:prstGeom>
        </p:spPr>
      </p:pic>
      <p:pic>
        <p:nvPicPr>
          <p:cNvPr id="9" name="Picture 8">
            <a:extLst>
              <a:ext uri="{FF2B5EF4-FFF2-40B4-BE49-F238E27FC236}">
                <a16:creationId xmlns:a16="http://schemas.microsoft.com/office/drawing/2014/main" id="{DE618672-45C3-4008-EDEC-A294BD1A8E2F}"/>
              </a:ext>
            </a:extLst>
          </p:cNvPr>
          <p:cNvPicPr>
            <a:picLocks noChangeAspect="1"/>
          </p:cNvPicPr>
          <p:nvPr/>
        </p:nvPicPr>
        <p:blipFill>
          <a:blip r:embed="rId7"/>
          <a:stretch>
            <a:fillRect/>
          </a:stretch>
        </p:blipFill>
        <p:spPr>
          <a:xfrm>
            <a:off x="2429368" y="5706727"/>
            <a:ext cx="1566808" cy="829128"/>
          </a:xfrm>
          <a:prstGeom prst="rect">
            <a:avLst/>
          </a:prstGeom>
        </p:spPr>
      </p:pic>
    </p:spTree>
    <p:extLst>
      <p:ext uri="{BB962C8B-B14F-4D97-AF65-F5344CB8AC3E}">
        <p14:creationId xmlns:p14="http://schemas.microsoft.com/office/powerpoint/2010/main" val="1061641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2E3E3-52EA-65DC-CE12-C17AA4118D18}"/>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94449A9C-1B18-5AE0-B061-7C467AB8400F}"/>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234440" cy="6858001"/>
          </a:xfrm>
          <a:prstGeom prst="rect">
            <a:avLst/>
          </a:prstGeom>
        </p:spPr>
      </p:pic>
      <p:grpSp>
        <p:nvGrpSpPr>
          <p:cNvPr id="4" name="Group 3">
            <a:extLst>
              <a:ext uri="{FF2B5EF4-FFF2-40B4-BE49-F238E27FC236}">
                <a16:creationId xmlns:a16="http://schemas.microsoft.com/office/drawing/2014/main" id="{EA63602C-31D0-5B62-51CE-8BA3592D0D93}"/>
              </a:ext>
            </a:extLst>
          </p:cNvPr>
          <p:cNvGrpSpPr/>
          <p:nvPr/>
        </p:nvGrpSpPr>
        <p:grpSpPr>
          <a:xfrm>
            <a:off x="4787360" y="5808297"/>
            <a:ext cx="6780465" cy="884249"/>
            <a:chOff x="4676523" y="5538134"/>
            <a:chExt cx="6780465" cy="884249"/>
          </a:xfrm>
        </p:grpSpPr>
        <p:pic>
          <p:nvPicPr>
            <p:cNvPr id="5" name="Gráfico 9">
              <a:extLst>
                <a:ext uri="{FF2B5EF4-FFF2-40B4-BE49-F238E27FC236}">
                  <a16:creationId xmlns:a16="http://schemas.microsoft.com/office/drawing/2014/main" id="{B247D469-1899-9B1F-6BAE-C95AAE4493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7" descr="Logotipo&#10;&#10;El contenido generado por IA puede ser incorrecto.">
              <a:extLst>
                <a:ext uri="{FF2B5EF4-FFF2-40B4-BE49-F238E27FC236}">
                  <a16:creationId xmlns:a16="http://schemas.microsoft.com/office/drawing/2014/main" id="{8C275E9C-8853-EE09-A95D-72A8CD99DA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7" name="Picture 6" descr="Graphical user interface&#10;&#10;Description automatically generated with medium confidence">
              <a:extLst>
                <a:ext uri="{FF2B5EF4-FFF2-40B4-BE49-F238E27FC236}">
                  <a16:creationId xmlns:a16="http://schemas.microsoft.com/office/drawing/2014/main" id="{EFC299D1-7D11-F77E-650B-3DCE2CF1EAF2}"/>
                </a:ext>
              </a:extLst>
            </p:cNvPr>
            <p:cNvPicPr>
              <a:picLocks noChangeAspect="1"/>
            </p:cNvPicPr>
            <p:nvPr/>
          </p:nvPicPr>
          <p:blipFill rotWithShape="1">
            <a:blip r:embed="rId5">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8" name="Picture 7">
            <a:extLst>
              <a:ext uri="{FF2B5EF4-FFF2-40B4-BE49-F238E27FC236}">
                <a16:creationId xmlns:a16="http://schemas.microsoft.com/office/drawing/2014/main" id="{223C48CB-9995-6E1B-F424-00A86CCA75A2}"/>
              </a:ext>
            </a:extLst>
          </p:cNvPr>
          <p:cNvPicPr>
            <a:picLocks noChangeAspect="1"/>
          </p:cNvPicPr>
          <p:nvPr/>
        </p:nvPicPr>
        <p:blipFill>
          <a:blip r:embed="rId6"/>
          <a:stretch>
            <a:fillRect/>
          </a:stretch>
        </p:blipFill>
        <p:spPr>
          <a:xfrm>
            <a:off x="2368296" y="621792"/>
            <a:ext cx="8311896" cy="4736592"/>
          </a:xfrm>
          <a:prstGeom prst="rect">
            <a:avLst/>
          </a:prstGeom>
        </p:spPr>
      </p:pic>
      <p:pic>
        <p:nvPicPr>
          <p:cNvPr id="9" name="Picture 8">
            <a:extLst>
              <a:ext uri="{FF2B5EF4-FFF2-40B4-BE49-F238E27FC236}">
                <a16:creationId xmlns:a16="http://schemas.microsoft.com/office/drawing/2014/main" id="{398A1C12-C445-15E8-A4E3-561B4DF2FB94}"/>
              </a:ext>
            </a:extLst>
          </p:cNvPr>
          <p:cNvPicPr>
            <a:picLocks noChangeAspect="1"/>
          </p:cNvPicPr>
          <p:nvPr/>
        </p:nvPicPr>
        <p:blipFill>
          <a:blip r:embed="rId7"/>
          <a:stretch>
            <a:fillRect/>
          </a:stretch>
        </p:blipFill>
        <p:spPr>
          <a:xfrm>
            <a:off x="2076613" y="5808297"/>
            <a:ext cx="1566808" cy="829128"/>
          </a:xfrm>
          <a:prstGeom prst="rect">
            <a:avLst/>
          </a:prstGeom>
        </p:spPr>
      </p:pic>
    </p:spTree>
    <p:extLst>
      <p:ext uri="{BB962C8B-B14F-4D97-AF65-F5344CB8AC3E}">
        <p14:creationId xmlns:p14="http://schemas.microsoft.com/office/powerpoint/2010/main" val="4038237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AC44B-77E5-5E52-FA4E-80A0ABC19315}"/>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91E019B9-57D3-8B2E-09CE-C04DF8200DF6}"/>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234440" cy="6858001"/>
          </a:xfrm>
          <a:prstGeom prst="rect">
            <a:avLst/>
          </a:prstGeom>
        </p:spPr>
      </p:pic>
      <p:grpSp>
        <p:nvGrpSpPr>
          <p:cNvPr id="2" name="Group 1">
            <a:extLst>
              <a:ext uri="{FF2B5EF4-FFF2-40B4-BE49-F238E27FC236}">
                <a16:creationId xmlns:a16="http://schemas.microsoft.com/office/drawing/2014/main" id="{677D3184-1873-90CC-1985-C9EC037ED5FC}"/>
              </a:ext>
            </a:extLst>
          </p:cNvPr>
          <p:cNvGrpSpPr/>
          <p:nvPr/>
        </p:nvGrpSpPr>
        <p:grpSpPr>
          <a:xfrm>
            <a:off x="4787360" y="5808297"/>
            <a:ext cx="6780465" cy="884249"/>
            <a:chOff x="4676523" y="5538134"/>
            <a:chExt cx="6780465" cy="884249"/>
          </a:xfrm>
        </p:grpSpPr>
        <p:pic>
          <p:nvPicPr>
            <p:cNvPr id="5" name="Gráfico 9">
              <a:extLst>
                <a:ext uri="{FF2B5EF4-FFF2-40B4-BE49-F238E27FC236}">
                  <a16:creationId xmlns:a16="http://schemas.microsoft.com/office/drawing/2014/main" id="{336DD0C3-0718-20D0-4A9D-EF023ED5C2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7" descr="Logotipo&#10;&#10;El contenido generado por IA puede ser incorrecto.">
              <a:extLst>
                <a:ext uri="{FF2B5EF4-FFF2-40B4-BE49-F238E27FC236}">
                  <a16:creationId xmlns:a16="http://schemas.microsoft.com/office/drawing/2014/main" id="{AEFC69A8-5529-D9BE-5CD2-EC7BF6DFFD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7" name="Picture 6" descr="Graphical user interface&#10;&#10;Description automatically generated with medium confidence">
              <a:extLst>
                <a:ext uri="{FF2B5EF4-FFF2-40B4-BE49-F238E27FC236}">
                  <a16:creationId xmlns:a16="http://schemas.microsoft.com/office/drawing/2014/main" id="{B349FBDF-124C-942F-153C-D47CEC8CF785}"/>
                </a:ext>
              </a:extLst>
            </p:cNvPr>
            <p:cNvPicPr>
              <a:picLocks noChangeAspect="1"/>
            </p:cNvPicPr>
            <p:nvPr/>
          </p:nvPicPr>
          <p:blipFill rotWithShape="1">
            <a:blip r:embed="rId5">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8" name="Picture 7">
            <a:extLst>
              <a:ext uri="{FF2B5EF4-FFF2-40B4-BE49-F238E27FC236}">
                <a16:creationId xmlns:a16="http://schemas.microsoft.com/office/drawing/2014/main" id="{7CD27B4E-C44D-BFBD-35C4-D6AD5D9404D7}"/>
              </a:ext>
            </a:extLst>
          </p:cNvPr>
          <p:cNvPicPr>
            <a:picLocks noChangeAspect="1"/>
          </p:cNvPicPr>
          <p:nvPr/>
        </p:nvPicPr>
        <p:blipFill>
          <a:blip r:embed="rId6"/>
          <a:stretch>
            <a:fillRect/>
          </a:stretch>
        </p:blipFill>
        <p:spPr>
          <a:xfrm>
            <a:off x="2258568" y="594360"/>
            <a:ext cx="8266176" cy="4846320"/>
          </a:xfrm>
          <a:prstGeom prst="rect">
            <a:avLst/>
          </a:prstGeom>
        </p:spPr>
      </p:pic>
      <p:pic>
        <p:nvPicPr>
          <p:cNvPr id="9" name="Picture 8">
            <a:extLst>
              <a:ext uri="{FF2B5EF4-FFF2-40B4-BE49-F238E27FC236}">
                <a16:creationId xmlns:a16="http://schemas.microsoft.com/office/drawing/2014/main" id="{C756E35F-3E47-E5CD-2907-B4864FB0EE6D}"/>
              </a:ext>
            </a:extLst>
          </p:cNvPr>
          <p:cNvPicPr>
            <a:picLocks noChangeAspect="1"/>
          </p:cNvPicPr>
          <p:nvPr/>
        </p:nvPicPr>
        <p:blipFill>
          <a:blip r:embed="rId7"/>
          <a:stretch>
            <a:fillRect/>
          </a:stretch>
        </p:blipFill>
        <p:spPr>
          <a:xfrm>
            <a:off x="1959796" y="5662448"/>
            <a:ext cx="1566808" cy="829128"/>
          </a:xfrm>
          <a:prstGeom prst="rect">
            <a:avLst/>
          </a:prstGeom>
        </p:spPr>
      </p:pic>
    </p:spTree>
    <p:extLst>
      <p:ext uri="{BB962C8B-B14F-4D97-AF65-F5344CB8AC3E}">
        <p14:creationId xmlns:p14="http://schemas.microsoft.com/office/powerpoint/2010/main" val="29286984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42618-27FD-3B60-5D83-DE2DDE8707DC}"/>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5291B29B-20CD-2AD4-EEBE-06922D6E2377}"/>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234440" cy="6858001"/>
          </a:xfrm>
          <a:prstGeom prst="rect">
            <a:avLst/>
          </a:prstGeom>
        </p:spPr>
      </p:pic>
      <p:grpSp>
        <p:nvGrpSpPr>
          <p:cNvPr id="4" name="Group 3">
            <a:extLst>
              <a:ext uri="{FF2B5EF4-FFF2-40B4-BE49-F238E27FC236}">
                <a16:creationId xmlns:a16="http://schemas.microsoft.com/office/drawing/2014/main" id="{212A0361-1040-0F6D-692F-A96047AFBC5D}"/>
              </a:ext>
            </a:extLst>
          </p:cNvPr>
          <p:cNvGrpSpPr/>
          <p:nvPr/>
        </p:nvGrpSpPr>
        <p:grpSpPr>
          <a:xfrm>
            <a:off x="4787360" y="5808297"/>
            <a:ext cx="6780465" cy="884249"/>
            <a:chOff x="4676523" y="5538134"/>
            <a:chExt cx="6780465" cy="884249"/>
          </a:xfrm>
        </p:grpSpPr>
        <p:pic>
          <p:nvPicPr>
            <p:cNvPr id="5" name="Gráfico 9">
              <a:extLst>
                <a:ext uri="{FF2B5EF4-FFF2-40B4-BE49-F238E27FC236}">
                  <a16:creationId xmlns:a16="http://schemas.microsoft.com/office/drawing/2014/main" id="{779BBF8E-1753-5052-25BF-D6698F7796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7" descr="Logotipo&#10;&#10;El contenido generado por IA puede ser incorrecto.">
              <a:extLst>
                <a:ext uri="{FF2B5EF4-FFF2-40B4-BE49-F238E27FC236}">
                  <a16:creationId xmlns:a16="http://schemas.microsoft.com/office/drawing/2014/main" id="{851D35CE-FA05-4C25-4EA6-3BFDB85791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7" name="Picture 6" descr="Graphical user interface&#10;&#10;Description automatically generated with medium confidence">
              <a:extLst>
                <a:ext uri="{FF2B5EF4-FFF2-40B4-BE49-F238E27FC236}">
                  <a16:creationId xmlns:a16="http://schemas.microsoft.com/office/drawing/2014/main" id="{4FC64017-7E91-F378-4182-8820B9F3E7F7}"/>
                </a:ext>
              </a:extLst>
            </p:cNvPr>
            <p:cNvPicPr>
              <a:picLocks noChangeAspect="1"/>
            </p:cNvPicPr>
            <p:nvPr/>
          </p:nvPicPr>
          <p:blipFill rotWithShape="1">
            <a:blip r:embed="rId5">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8" name="Picture 7">
            <a:extLst>
              <a:ext uri="{FF2B5EF4-FFF2-40B4-BE49-F238E27FC236}">
                <a16:creationId xmlns:a16="http://schemas.microsoft.com/office/drawing/2014/main" id="{B0F12EAE-1488-16EF-2A90-6F7909D1172A}"/>
              </a:ext>
            </a:extLst>
          </p:cNvPr>
          <p:cNvPicPr>
            <a:picLocks noChangeAspect="1"/>
          </p:cNvPicPr>
          <p:nvPr/>
        </p:nvPicPr>
        <p:blipFill>
          <a:blip r:embed="rId6"/>
          <a:stretch>
            <a:fillRect/>
          </a:stretch>
        </p:blipFill>
        <p:spPr>
          <a:xfrm>
            <a:off x="2231136" y="740664"/>
            <a:ext cx="8467344" cy="4608576"/>
          </a:xfrm>
          <a:prstGeom prst="rect">
            <a:avLst/>
          </a:prstGeom>
        </p:spPr>
      </p:pic>
      <p:pic>
        <p:nvPicPr>
          <p:cNvPr id="9" name="Picture 8">
            <a:extLst>
              <a:ext uri="{FF2B5EF4-FFF2-40B4-BE49-F238E27FC236}">
                <a16:creationId xmlns:a16="http://schemas.microsoft.com/office/drawing/2014/main" id="{51390637-60A5-64CE-3EC0-AA71AC0FD8A5}"/>
              </a:ext>
            </a:extLst>
          </p:cNvPr>
          <p:cNvPicPr>
            <a:picLocks noChangeAspect="1"/>
          </p:cNvPicPr>
          <p:nvPr/>
        </p:nvPicPr>
        <p:blipFill>
          <a:blip r:embed="rId7"/>
          <a:stretch>
            <a:fillRect/>
          </a:stretch>
        </p:blipFill>
        <p:spPr>
          <a:xfrm>
            <a:off x="2227496" y="5702772"/>
            <a:ext cx="1566808" cy="829128"/>
          </a:xfrm>
          <a:prstGeom prst="rect">
            <a:avLst/>
          </a:prstGeom>
        </p:spPr>
      </p:pic>
    </p:spTree>
    <p:extLst>
      <p:ext uri="{BB962C8B-B14F-4D97-AF65-F5344CB8AC3E}">
        <p14:creationId xmlns:p14="http://schemas.microsoft.com/office/powerpoint/2010/main" val="16517553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28861-39CE-4898-E354-113E2D124A8E}"/>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301CE4C3-8909-D3E5-1EE5-B1275DF88DC1}"/>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816429" cy="6858001"/>
          </a:xfrm>
          <a:prstGeom prst="rect">
            <a:avLst/>
          </a:prstGeom>
        </p:spPr>
      </p:pic>
      <p:sp>
        <p:nvSpPr>
          <p:cNvPr id="3074" name="TextBox 3">
            <a:extLst>
              <a:ext uri="{FF2B5EF4-FFF2-40B4-BE49-F238E27FC236}">
                <a16:creationId xmlns:a16="http://schemas.microsoft.com/office/drawing/2014/main" id="{1E19182A-E042-03BE-1166-8CAA5036464A}"/>
              </a:ext>
            </a:extLst>
          </p:cNvPr>
          <p:cNvSpPr txBox="1">
            <a:spLocks noChangeArrowheads="1"/>
          </p:cNvSpPr>
          <p:nvPr/>
        </p:nvSpPr>
        <p:spPr bwMode="auto">
          <a:xfrm>
            <a:off x="1466959" y="2644267"/>
            <a:ext cx="10418082" cy="861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6500"/>
              </a:lnSpc>
            </a:pPr>
            <a:r>
              <a:rPr lang="en-US" altLang="es-PE" sz="4000" b="1" dirty="0">
                <a:solidFill>
                  <a:srgbClr val="122157"/>
                </a:solidFill>
                <a:latin typeface="Poppins" panose="00000500000000000000" pitchFamily="2" charset="0"/>
                <a:cs typeface="Poppins" panose="00000500000000000000" pitchFamily="2" charset="0"/>
              </a:rPr>
              <a:t>Rehabilitation Hospitals</a:t>
            </a:r>
          </a:p>
        </p:txBody>
      </p:sp>
      <p:grpSp>
        <p:nvGrpSpPr>
          <p:cNvPr id="2" name="Group 1">
            <a:extLst>
              <a:ext uri="{FF2B5EF4-FFF2-40B4-BE49-F238E27FC236}">
                <a16:creationId xmlns:a16="http://schemas.microsoft.com/office/drawing/2014/main" id="{8208AF8B-3F6A-1457-C1F0-9F8EF653796A}"/>
              </a:ext>
            </a:extLst>
          </p:cNvPr>
          <p:cNvGrpSpPr/>
          <p:nvPr/>
        </p:nvGrpSpPr>
        <p:grpSpPr>
          <a:xfrm>
            <a:off x="4787360" y="5808297"/>
            <a:ext cx="6780465" cy="884249"/>
            <a:chOff x="4676523" y="5538134"/>
            <a:chExt cx="6780465" cy="884249"/>
          </a:xfrm>
        </p:grpSpPr>
        <p:pic>
          <p:nvPicPr>
            <p:cNvPr id="4" name="Gráfico 9">
              <a:extLst>
                <a:ext uri="{FF2B5EF4-FFF2-40B4-BE49-F238E27FC236}">
                  <a16:creationId xmlns:a16="http://schemas.microsoft.com/office/drawing/2014/main" id="{4CA6DEEE-54D0-6EBF-A9FE-7626A61213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7" descr="Logotipo&#10;&#10;El contenido generado por IA puede ser incorrecto.">
              <a:extLst>
                <a:ext uri="{FF2B5EF4-FFF2-40B4-BE49-F238E27FC236}">
                  <a16:creationId xmlns:a16="http://schemas.microsoft.com/office/drawing/2014/main" id="{978209B3-FC35-5359-2CA9-C9B4986DBF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6" name="Picture 5" descr="Graphical user interface&#10;&#10;Description automatically generated with medium confidence">
              <a:extLst>
                <a:ext uri="{FF2B5EF4-FFF2-40B4-BE49-F238E27FC236}">
                  <a16:creationId xmlns:a16="http://schemas.microsoft.com/office/drawing/2014/main" id="{B3695D50-4A2D-FFFD-D4D9-5DCD435204C6}"/>
                </a:ext>
              </a:extLst>
            </p:cNvPr>
            <p:cNvPicPr>
              <a:picLocks noChangeAspect="1"/>
            </p:cNvPicPr>
            <p:nvPr/>
          </p:nvPicPr>
          <p:blipFill rotWithShape="1">
            <a:blip r:embed="rId5">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7" name="Picture 6">
            <a:extLst>
              <a:ext uri="{FF2B5EF4-FFF2-40B4-BE49-F238E27FC236}">
                <a16:creationId xmlns:a16="http://schemas.microsoft.com/office/drawing/2014/main" id="{179CA395-66C6-2675-0966-210438040E0C}"/>
              </a:ext>
            </a:extLst>
          </p:cNvPr>
          <p:cNvPicPr>
            <a:picLocks noChangeAspect="1"/>
          </p:cNvPicPr>
          <p:nvPr/>
        </p:nvPicPr>
        <p:blipFill>
          <a:blip r:embed="rId6"/>
          <a:stretch>
            <a:fillRect/>
          </a:stretch>
        </p:blipFill>
        <p:spPr>
          <a:xfrm>
            <a:off x="1867607" y="5544557"/>
            <a:ext cx="1566808" cy="829128"/>
          </a:xfrm>
          <a:prstGeom prst="rect">
            <a:avLst/>
          </a:prstGeom>
        </p:spPr>
      </p:pic>
    </p:spTree>
    <p:extLst>
      <p:ext uri="{BB962C8B-B14F-4D97-AF65-F5344CB8AC3E}">
        <p14:creationId xmlns:p14="http://schemas.microsoft.com/office/powerpoint/2010/main" val="1969247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3469D-B0F1-A5CE-A8FC-2E2E284AE895}"/>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9F8E04CB-E871-4188-623F-D3E6FCAD7EF9}"/>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234440" cy="6858001"/>
          </a:xfrm>
          <a:prstGeom prst="rect">
            <a:avLst/>
          </a:prstGeom>
        </p:spPr>
      </p:pic>
      <p:grpSp>
        <p:nvGrpSpPr>
          <p:cNvPr id="4" name="Group 3">
            <a:extLst>
              <a:ext uri="{FF2B5EF4-FFF2-40B4-BE49-F238E27FC236}">
                <a16:creationId xmlns:a16="http://schemas.microsoft.com/office/drawing/2014/main" id="{2BD5A4A5-F7EF-4C6B-DAEF-F2CEB31BAA03}"/>
              </a:ext>
            </a:extLst>
          </p:cNvPr>
          <p:cNvGrpSpPr/>
          <p:nvPr/>
        </p:nvGrpSpPr>
        <p:grpSpPr>
          <a:xfrm>
            <a:off x="4787360" y="5808297"/>
            <a:ext cx="6780465" cy="884249"/>
            <a:chOff x="4676523" y="5538134"/>
            <a:chExt cx="6780465" cy="884249"/>
          </a:xfrm>
        </p:grpSpPr>
        <p:pic>
          <p:nvPicPr>
            <p:cNvPr id="5" name="Gráfico 9">
              <a:extLst>
                <a:ext uri="{FF2B5EF4-FFF2-40B4-BE49-F238E27FC236}">
                  <a16:creationId xmlns:a16="http://schemas.microsoft.com/office/drawing/2014/main" id="{60282A9A-12C9-DE7B-3CC2-3D2566EE3C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7" descr="Logotipo&#10;&#10;El contenido generado por IA puede ser incorrecto.">
              <a:extLst>
                <a:ext uri="{FF2B5EF4-FFF2-40B4-BE49-F238E27FC236}">
                  <a16:creationId xmlns:a16="http://schemas.microsoft.com/office/drawing/2014/main" id="{F5F4BA79-412E-3566-CFE6-22CA984B0F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7" name="Picture 6" descr="Graphical user interface&#10;&#10;Description automatically generated with medium confidence">
              <a:extLst>
                <a:ext uri="{FF2B5EF4-FFF2-40B4-BE49-F238E27FC236}">
                  <a16:creationId xmlns:a16="http://schemas.microsoft.com/office/drawing/2014/main" id="{ADEEDF35-0435-F320-4E6D-1DDAA4CCF5E5}"/>
                </a:ext>
              </a:extLst>
            </p:cNvPr>
            <p:cNvPicPr>
              <a:picLocks noChangeAspect="1"/>
            </p:cNvPicPr>
            <p:nvPr/>
          </p:nvPicPr>
          <p:blipFill rotWithShape="1">
            <a:blip r:embed="rId5">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8" name="Picture 7">
            <a:extLst>
              <a:ext uri="{FF2B5EF4-FFF2-40B4-BE49-F238E27FC236}">
                <a16:creationId xmlns:a16="http://schemas.microsoft.com/office/drawing/2014/main" id="{87C46413-BE9B-859F-817D-C3FB521C88C7}"/>
              </a:ext>
            </a:extLst>
          </p:cNvPr>
          <p:cNvPicPr>
            <a:picLocks noChangeAspect="1"/>
          </p:cNvPicPr>
          <p:nvPr/>
        </p:nvPicPr>
        <p:blipFill>
          <a:blip r:embed="rId6"/>
          <a:stretch>
            <a:fillRect/>
          </a:stretch>
        </p:blipFill>
        <p:spPr>
          <a:xfrm>
            <a:off x="1847088" y="594360"/>
            <a:ext cx="8796528" cy="4709160"/>
          </a:xfrm>
          <a:prstGeom prst="rect">
            <a:avLst/>
          </a:prstGeom>
        </p:spPr>
      </p:pic>
      <p:pic>
        <p:nvPicPr>
          <p:cNvPr id="9" name="Picture 8">
            <a:extLst>
              <a:ext uri="{FF2B5EF4-FFF2-40B4-BE49-F238E27FC236}">
                <a16:creationId xmlns:a16="http://schemas.microsoft.com/office/drawing/2014/main" id="{7A144681-CF00-BCDE-1A14-699477321EE6}"/>
              </a:ext>
            </a:extLst>
          </p:cNvPr>
          <p:cNvPicPr>
            <a:picLocks noChangeAspect="1"/>
          </p:cNvPicPr>
          <p:nvPr/>
        </p:nvPicPr>
        <p:blipFill>
          <a:blip r:embed="rId7"/>
          <a:stretch>
            <a:fillRect/>
          </a:stretch>
        </p:blipFill>
        <p:spPr>
          <a:xfrm>
            <a:off x="2429368" y="5662448"/>
            <a:ext cx="1566808" cy="829128"/>
          </a:xfrm>
          <a:prstGeom prst="rect">
            <a:avLst/>
          </a:prstGeom>
        </p:spPr>
      </p:pic>
    </p:spTree>
    <p:extLst>
      <p:ext uri="{BB962C8B-B14F-4D97-AF65-F5344CB8AC3E}">
        <p14:creationId xmlns:p14="http://schemas.microsoft.com/office/powerpoint/2010/main" val="2941773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4C28A-BB88-CC24-3272-CC1797673EA1}"/>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0F6A0C39-8295-00DD-C343-0C1DCB137935}"/>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234440" cy="6858001"/>
          </a:xfrm>
          <a:prstGeom prst="rect">
            <a:avLst/>
          </a:prstGeom>
        </p:spPr>
      </p:pic>
      <p:grpSp>
        <p:nvGrpSpPr>
          <p:cNvPr id="2" name="Group 1">
            <a:extLst>
              <a:ext uri="{FF2B5EF4-FFF2-40B4-BE49-F238E27FC236}">
                <a16:creationId xmlns:a16="http://schemas.microsoft.com/office/drawing/2014/main" id="{58E5116F-0DFD-3293-FD67-516D1C9872B6}"/>
              </a:ext>
            </a:extLst>
          </p:cNvPr>
          <p:cNvGrpSpPr/>
          <p:nvPr/>
        </p:nvGrpSpPr>
        <p:grpSpPr>
          <a:xfrm>
            <a:off x="4787360" y="5808297"/>
            <a:ext cx="6780465" cy="884249"/>
            <a:chOff x="4676523" y="5538134"/>
            <a:chExt cx="6780465" cy="884249"/>
          </a:xfrm>
        </p:grpSpPr>
        <p:pic>
          <p:nvPicPr>
            <p:cNvPr id="5" name="Gráfico 9">
              <a:extLst>
                <a:ext uri="{FF2B5EF4-FFF2-40B4-BE49-F238E27FC236}">
                  <a16:creationId xmlns:a16="http://schemas.microsoft.com/office/drawing/2014/main" id="{D34E4028-AFCA-0B45-F58B-D1E20C1975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7" descr="Logotipo&#10;&#10;El contenido generado por IA puede ser incorrecto.">
              <a:extLst>
                <a:ext uri="{FF2B5EF4-FFF2-40B4-BE49-F238E27FC236}">
                  <a16:creationId xmlns:a16="http://schemas.microsoft.com/office/drawing/2014/main" id="{D072CD1F-AFD7-8E0E-6ACB-445C05315B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7" name="Picture 6" descr="Graphical user interface&#10;&#10;Description automatically generated with medium confidence">
              <a:extLst>
                <a:ext uri="{FF2B5EF4-FFF2-40B4-BE49-F238E27FC236}">
                  <a16:creationId xmlns:a16="http://schemas.microsoft.com/office/drawing/2014/main" id="{8E3D695A-56CE-9045-5C99-8C9F36E62147}"/>
                </a:ext>
              </a:extLst>
            </p:cNvPr>
            <p:cNvPicPr>
              <a:picLocks noChangeAspect="1"/>
            </p:cNvPicPr>
            <p:nvPr/>
          </p:nvPicPr>
          <p:blipFill rotWithShape="1">
            <a:blip r:embed="rId5">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8" name="Picture 7">
            <a:extLst>
              <a:ext uri="{FF2B5EF4-FFF2-40B4-BE49-F238E27FC236}">
                <a16:creationId xmlns:a16="http://schemas.microsoft.com/office/drawing/2014/main" id="{AE27B141-9BA1-137E-9609-C4459662856F}"/>
              </a:ext>
            </a:extLst>
          </p:cNvPr>
          <p:cNvPicPr>
            <a:picLocks noChangeAspect="1"/>
          </p:cNvPicPr>
          <p:nvPr/>
        </p:nvPicPr>
        <p:blipFill>
          <a:blip r:embed="rId6"/>
          <a:stretch>
            <a:fillRect/>
          </a:stretch>
        </p:blipFill>
        <p:spPr>
          <a:xfrm>
            <a:off x="2057400" y="640080"/>
            <a:ext cx="8257032" cy="4773168"/>
          </a:xfrm>
          <a:prstGeom prst="rect">
            <a:avLst/>
          </a:prstGeom>
        </p:spPr>
      </p:pic>
      <p:pic>
        <p:nvPicPr>
          <p:cNvPr id="9" name="Picture 8">
            <a:extLst>
              <a:ext uri="{FF2B5EF4-FFF2-40B4-BE49-F238E27FC236}">
                <a16:creationId xmlns:a16="http://schemas.microsoft.com/office/drawing/2014/main" id="{41AE00F6-0A9E-329A-920A-511FB5DAD528}"/>
              </a:ext>
            </a:extLst>
          </p:cNvPr>
          <p:cNvPicPr>
            <a:picLocks noChangeAspect="1"/>
          </p:cNvPicPr>
          <p:nvPr/>
        </p:nvPicPr>
        <p:blipFill>
          <a:blip r:embed="rId7"/>
          <a:stretch>
            <a:fillRect/>
          </a:stretch>
        </p:blipFill>
        <p:spPr>
          <a:xfrm>
            <a:off x="2429368" y="5863418"/>
            <a:ext cx="1566808" cy="829128"/>
          </a:xfrm>
          <a:prstGeom prst="rect">
            <a:avLst/>
          </a:prstGeom>
        </p:spPr>
      </p:pic>
    </p:spTree>
    <p:extLst>
      <p:ext uri="{BB962C8B-B14F-4D97-AF65-F5344CB8AC3E}">
        <p14:creationId xmlns:p14="http://schemas.microsoft.com/office/powerpoint/2010/main" val="34091398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97BAC-6E7C-E49A-4E1D-E3A52727584F}"/>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AEC86F0D-F617-0419-1D55-436D8342BB74}"/>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234440" cy="6858001"/>
          </a:xfrm>
          <a:prstGeom prst="rect">
            <a:avLst/>
          </a:prstGeom>
        </p:spPr>
      </p:pic>
      <p:grpSp>
        <p:nvGrpSpPr>
          <p:cNvPr id="4" name="Group 3">
            <a:extLst>
              <a:ext uri="{FF2B5EF4-FFF2-40B4-BE49-F238E27FC236}">
                <a16:creationId xmlns:a16="http://schemas.microsoft.com/office/drawing/2014/main" id="{689954A1-B8EB-B9DD-B604-464E230A6C92}"/>
              </a:ext>
            </a:extLst>
          </p:cNvPr>
          <p:cNvGrpSpPr/>
          <p:nvPr/>
        </p:nvGrpSpPr>
        <p:grpSpPr>
          <a:xfrm>
            <a:off x="4787360" y="5808297"/>
            <a:ext cx="6780465" cy="884249"/>
            <a:chOff x="4676523" y="5538134"/>
            <a:chExt cx="6780465" cy="884249"/>
          </a:xfrm>
        </p:grpSpPr>
        <p:pic>
          <p:nvPicPr>
            <p:cNvPr id="5" name="Gráfico 9">
              <a:extLst>
                <a:ext uri="{FF2B5EF4-FFF2-40B4-BE49-F238E27FC236}">
                  <a16:creationId xmlns:a16="http://schemas.microsoft.com/office/drawing/2014/main" id="{C1FA207A-2842-CD0C-B3C0-6975052EEE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7" descr="Logotipo&#10;&#10;El contenido generado por IA puede ser incorrecto.">
              <a:extLst>
                <a:ext uri="{FF2B5EF4-FFF2-40B4-BE49-F238E27FC236}">
                  <a16:creationId xmlns:a16="http://schemas.microsoft.com/office/drawing/2014/main" id="{3DE0C91B-274D-C53A-349A-A8614B6F9C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7" name="Picture 6" descr="Graphical user interface&#10;&#10;Description automatically generated with medium confidence">
              <a:extLst>
                <a:ext uri="{FF2B5EF4-FFF2-40B4-BE49-F238E27FC236}">
                  <a16:creationId xmlns:a16="http://schemas.microsoft.com/office/drawing/2014/main" id="{A40B800B-FE79-44AA-CBEE-13A4E4A4B240}"/>
                </a:ext>
              </a:extLst>
            </p:cNvPr>
            <p:cNvPicPr>
              <a:picLocks noChangeAspect="1"/>
            </p:cNvPicPr>
            <p:nvPr/>
          </p:nvPicPr>
          <p:blipFill rotWithShape="1">
            <a:blip r:embed="rId5">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8" name="Picture 7">
            <a:extLst>
              <a:ext uri="{FF2B5EF4-FFF2-40B4-BE49-F238E27FC236}">
                <a16:creationId xmlns:a16="http://schemas.microsoft.com/office/drawing/2014/main" id="{1DDE5EC0-03BE-280E-FE4B-85C1783CA439}"/>
              </a:ext>
            </a:extLst>
          </p:cNvPr>
          <p:cNvPicPr>
            <a:picLocks noChangeAspect="1"/>
          </p:cNvPicPr>
          <p:nvPr/>
        </p:nvPicPr>
        <p:blipFill>
          <a:blip r:embed="rId6"/>
          <a:stretch>
            <a:fillRect/>
          </a:stretch>
        </p:blipFill>
        <p:spPr>
          <a:xfrm>
            <a:off x="1975104" y="731520"/>
            <a:ext cx="8915400" cy="4663440"/>
          </a:xfrm>
          <a:prstGeom prst="rect">
            <a:avLst/>
          </a:prstGeom>
        </p:spPr>
      </p:pic>
      <p:pic>
        <p:nvPicPr>
          <p:cNvPr id="9" name="Picture 8">
            <a:extLst>
              <a:ext uri="{FF2B5EF4-FFF2-40B4-BE49-F238E27FC236}">
                <a16:creationId xmlns:a16="http://schemas.microsoft.com/office/drawing/2014/main" id="{06B834A1-AF4F-FBDB-39E0-A6C724C153A3}"/>
              </a:ext>
            </a:extLst>
          </p:cNvPr>
          <p:cNvPicPr>
            <a:picLocks noChangeAspect="1"/>
          </p:cNvPicPr>
          <p:nvPr/>
        </p:nvPicPr>
        <p:blipFill>
          <a:blip r:embed="rId7"/>
          <a:stretch>
            <a:fillRect/>
          </a:stretch>
        </p:blipFill>
        <p:spPr>
          <a:xfrm>
            <a:off x="2249313" y="5706727"/>
            <a:ext cx="1566808" cy="829128"/>
          </a:xfrm>
          <a:prstGeom prst="rect">
            <a:avLst/>
          </a:prstGeom>
        </p:spPr>
      </p:pic>
    </p:spTree>
    <p:extLst>
      <p:ext uri="{BB962C8B-B14F-4D97-AF65-F5344CB8AC3E}">
        <p14:creationId xmlns:p14="http://schemas.microsoft.com/office/powerpoint/2010/main" val="32488941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169CD-3BAF-5ECB-CF4C-241D749E6942}"/>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E2FA53FC-63B9-C851-83C6-96CF74B446A2}"/>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234440" cy="6858001"/>
          </a:xfrm>
          <a:prstGeom prst="rect">
            <a:avLst/>
          </a:prstGeom>
        </p:spPr>
      </p:pic>
      <p:grpSp>
        <p:nvGrpSpPr>
          <p:cNvPr id="2" name="Group 1">
            <a:extLst>
              <a:ext uri="{FF2B5EF4-FFF2-40B4-BE49-F238E27FC236}">
                <a16:creationId xmlns:a16="http://schemas.microsoft.com/office/drawing/2014/main" id="{217EBC02-EAFC-02EE-796F-75C58E41B122}"/>
              </a:ext>
            </a:extLst>
          </p:cNvPr>
          <p:cNvGrpSpPr/>
          <p:nvPr/>
        </p:nvGrpSpPr>
        <p:grpSpPr>
          <a:xfrm>
            <a:off x="4787360" y="5808297"/>
            <a:ext cx="6780465" cy="884249"/>
            <a:chOff x="4676523" y="5538134"/>
            <a:chExt cx="6780465" cy="884249"/>
          </a:xfrm>
        </p:grpSpPr>
        <p:pic>
          <p:nvPicPr>
            <p:cNvPr id="5" name="Gráfico 9">
              <a:extLst>
                <a:ext uri="{FF2B5EF4-FFF2-40B4-BE49-F238E27FC236}">
                  <a16:creationId xmlns:a16="http://schemas.microsoft.com/office/drawing/2014/main" id="{64ABC9E4-80AD-D83F-FBC8-FA35C9CCF4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7" descr="Logotipo&#10;&#10;El contenido generado por IA puede ser incorrecto.">
              <a:extLst>
                <a:ext uri="{FF2B5EF4-FFF2-40B4-BE49-F238E27FC236}">
                  <a16:creationId xmlns:a16="http://schemas.microsoft.com/office/drawing/2014/main" id="{A4162730-62A3-7B45-A8FB-870EFDC4B5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7" name="Picture 6" descr="Graphical user interface&#10;&#10;Description automatically generated with medium confidence">
              <a:extLst>
                <a:ext uri="{FF2B5EF4-FFF2-40B4-BE49-F238E27FC236}">
                  <a16:creationId xmlns:a16="http://schemas.microsoft.com/office/drawing/2014/main" id="{AD92F278-6422-A6E6-59E3-48CE1250F2EA}"/>
                </a:ext>
              </a:extLst>
            </p:cNvPr>
            <p:cNvPicPr>
              <a:picLocks noChangeAspect="1"/>
            </p:cNvPicPr>
            <p:nvPr/>
          </p:nvPicPr>
          <p:blipFill rotWithShape="1">
            <a:blip r:embed="rId5">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8" name="Picture 7">
            <a:extLst>
              <a:ext uri="{FF2B5EF4-FFF2-40B4-BE49-F238E27FC236}">
                <a16:creationId xmlns:a16="http://schemas.microsoft.com/office/drawing/2014/main" id="{36B4592E-7819-0D03-1CBE-CF5C20BFDF7B}"/>
              </a:ext>
            </a:extLst>
          </p:cNvPr>
          <p:cNvPicPr>
            <a:picLocks noChangeAspect="1"/>
          </p:cNvPicPr>
          <p:nvPr/>
        </p:nvPicPr>
        <p:blipFill>
          <a:blip r:embed="rId6"/>
          <a:stretch>
            <a:fillRect/>
          </a:stretch>
        </p:blipFill>
        <p:spPr>
          <a:xfrm>
            <a:off x="2130553" y="905256"/>
            <a:ext cx="8531352" cy="4553712"/>
          </a:xfrm>
          <a:prstGeom prst="rect">
            <a:avLst/>
          </a:prstGeom>
        </p:spPr>
      </p:pic>
      <p:pic>
        <p:nvPicPr>
          <p:cNvPr id="9" name="Picture 8">
            <a:extLst>
              <a:ext uri="{FF2B5EF4-FFF2-40B4-BE49-F238E27FC236}">
                <a16:creationId xmlns:a16="http://schemas.microsoft.com/office/drawing/2014/main" id="{536DC9A5-13DB-45F3-2162-CC9E90A11EC4}"/>
              </a:ext>
            </a:extLst>
          </p:cNvPr>
          <p:cNvPicPr>
            <a:picLocks noChangeAspect="1"/>
          </p:cNvPicPr>
          <p:nvPr/>
        </p:nvPicPr>
        <p:blipFill>
          <a:blip r:embed="rId7"/>
          <a:stretch>
            <a:fillRect/>
          </a:stretch>
        </p:blipFill>
        <p:spPr>
          <a:xfrm>
            <a:off x="2227496" y="5808297"/>
            <a:ext cx="1566808" cy="829128"/>
          </a:xfrm>
          <a:prstGeom prst="rect">
            <a:avLst/>
          </a:prstGeom>
        </p:spPr>
      </p:pic>
    </p:spTree>
    <p:extLst>
      <p:ext uri="{BB962C8B-B14F-4D97-AF65-F5344CB8AC3E}">
        <p14:creationId xmlns:p14="http://schemas.microsoft.com/office/powerpoint/2010/main" val="21070377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5B374-18C8-14C9-227F-613000C5E117}"/>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5BAF46CB-F8BB-3D1F-DEAA-5439C52AB634}"/>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816429" cy="6858001"/>
          </a:xfrm>
          <a:prstGeom prst="rect">
            <a:avLst/>
          </a:prstGeom>
        </p:spPr>
      </p:pic>
      <p:sp>
        <p:nvSpPr>
          <p:cNvPr id="3074" name="TextBox 3">
            <a:extLst>
              <a:ext uri="{FF2B5EF4-FFF2-40B4-BE49-F238E27FC236}">
                <a16:creationId xmlns:a16="http://schemas.microsoft.com/office/drawing/2014/main" id="{AC57CAF3-25A5-5BB0-BCB7-5C270798D830}"/>
              </a:ext>
            </a:extLst>
          </p:cNvPr>
          <p:cNvSpPr txBox="1">
            <a:spLocks noChangeArrowheads="1"/>
          </p:cNvSpPr>
          <p:nvPr/>
        </p:nvSpPr>
        <p:spPr bwMode="auto">
          <a:xfrm>
            <a:off x="1466959" y="2644267"/>
            <a:ext cx="10418082" cy="2528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ts val="6500"/>
              </a:lnSpc>
            </a:pPr>
            <a:r>
              <a:rPr lang="en-US" altLang="es-PE" sz="3600" b="1" dirty="0">
                <a:solidFill>
                  <a:srgbClr val="002060"/>
                </a:solidFill>
                <a:latin typeface="Poppins" panose="00000500000000000000" pitchFamily="2" charset="0"/>
                <a:cs typeface="Poppins" panose="00000500000000000000" pitchFamily="2" charset="0"/>
              </a:rPr>
              <a:t>Financial Condition of Puerto Rico Hospitals (Acute) per Type of Organization </a:t>
            </a:r>
            <a:r>
              <a:rPr lang="en-US" altLang="es-PE" sz="4000" b="1" dirty="0">
                <a:solidFill>
                  <a:schemeClr val="bg1"/>
                </a:solidFill>
                <a:latin typeface="Poppins" panose="00000500000000000000" pitchFamily="2" charset="0"/>
                <a:cs typeface="Poppins" panose="00000500000000000000" pitchFamily="2" charset="0"/>
              </a:rPr>
              <a:t>type of organization </a:t>
            </a:r>
            <a:endParaRPr lang="id-ID" altLang="es-PE" sz="4000" b="1" dirty="0">
              <a:solidFill>
                <a:schemeClr val="bg1"/>
              </a:solidFill>
              <a:latin typeface="Poppins" panose="00000500000000000000" pitchFamily="2" charset="0"/>
              <a:cs typeface="Poppins" panose="00000500000000000000" pitchFamily="2" charset="0"/>
            </a:endParaRPr>
          </a:p>
        </p:txBody>
      </p:sp>
      <p:pic>
        <p:nvPicPr>
          <p:cNvPr id="2" name="Picture 1">
            <a:extLst>
              <a:ext uri="{FF2B5EF4-FFF2-40B4-BE49-F238E27FC236}">
                <a16:creationId xmlns:a16="http://schemas.microsoft.com/office/drawing/2014/main" id="{A4F50211-68A8-2B0B-CDCF-FCCE2FD1E3BC}"/>
              </a:ext>
            </a:extLst>
          </p:cNvPr>
          <p:cNvPicPr>
            <a:picLocks noChangeAspect="1"/>
          </p:cNvPicPr>
          <p:nvPr/>
        </p:nvPicPr>
        <p:blipFill>
          <a:blip r:embed="rId3"/>
          <a:stretch>
            <a:fillRect/>
          </a:stretch>
        </p:blipFill>
        <p:spPr>
          <a:xfrm>
            <a:off x="5003137" y="5820256"/>
            <a:ext cx="6785436" cy="883997"/>
          </a:xfrm>
          <a:prstGeom prst="rect">
            <a:avLst/>
          </a:prstGeom>
        </p:spPr>
      </p:pic>
      <p:pic>
        <p:nvPicPr>
          <p:cNvPr id="4" name="Picture 3">
            <a:extLst>
              <a:ext uri="{FF2B5EF4-FFF2-40B4-BE49-F238E27FC236}">
                <a16:creationId xmlns:a16="http://schemas.microsoft.com/office/drawing/2014/main" id="{76163E4B-EBE1-AC1A-60C4-288F2889A952}"/>
              </a:ext>
            </a:extLst>
          </p:cNvPr>
          <p:cNvPicPr>
            <a:picLocks noChangeAspect="1"/>
          </p:cNvPicPr>
          <p:nvPr/>
        </p:nvPicPr>
        <p:blipFill>
          <a:blip r:embed="rId4"/>
          <a:stretch>
            <a:fillRect/>
          </a:stretch>
        </p:blipFill>
        <p:spPr>
          <a:xfrm>
            <a:off x="2126379" y="5692322"/>
            <a:ext cx="1566808" cy="829128"/>
          </a:xfrm>
          <a:prstGeom prst="rect">
            <a:avLst/>
          </a:prstGeom>
        </p:spPr>
      </p:pic>
    </p:spTree>
    <p:extLst>
      <p:ext uri="{BB962C8B-B14F-4D97-AF65-F5344CB8AC3E}">
        <p14:creationId xmlns:p14="http://schemas.microsoft.com/office/powerpoint/2010/main" val="30008372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9CF5E-106D-8A42-447E-5A65BE33BD5B}"/>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C01BDC02-32E1-1993-FDE6-28C11020AD0E}"/>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234440" cy="6858001"/>
          </a:xfrm>
          <a:prstGeom prst="rect">
            <a:avLst/>
          </a:prstGeom>
        </p:spPr>
      </p:pic>
      <p:pic>
        <p:nvPicPr>
          <p:cNvPr id="4" name="Picture 3">
            <a:extLst>
              <a:ext uri="{FF2B5EF4-FFF2-40B4-BE49-F238E27FC236}">
                <a16:creationId xmlns:a16="http://schemas.microsoft.com/office/drawing/2014/main" id="{0AAAE80C-B716-1F95-65AA-4E0E8F4799CB}"/>
              </a:ext>
            </a:extLst>
          </p:cNvPr>
          <p:cNvPicPr>
            <a:picLocks noChangeAspect="1"/>
          </p:cNvPicPr>
          <p:nvPr/>
        </p:nvPicPr>
        <p:blipFill>
          <a:blip r:embed="rId3"/>
          <a:stretch>
            <a:fillRect/>
          </a:stretch>
        </p:blipFill>
        <p:spPr>
          <a:xfrm>
            <a:off x="1926772" y="475488"/>
            <a:ext cx="8937172" cy="5120640"/>
          </a:xfrm>
          <a:prstGeom prst="rect">
            <a:avLst/>
          </a:prstGeom>
        </p:spPr>
      </p:pic>
      <p:grpSp>
        <p:nvGrpSpPr>
          <p:cNvPr id="2" name="Group 1">
            <a:extLst>
              <a:ext uri="{FF2B5EF4-FFF2-40B4-BE49-F238E27FC236}">
                <a16:creationId xmlns:a16="http://schemas.microsoft.com/office/drawing/2014/main" id="{E8775A6A-BDB2-0D16-679C-9F6AED7860F0}"/>
              </a:ext>
            </a:extLst>
          </p:cNvPr>
          <p:cNvGrpSpPr/>
          <p:nvPr/>
        </p:nvGrpSpPr>
        <p:grpSpPr>
          <a:xfrm>
            <a:off x="4787360" y="5808297"/>
            <a:ext cx="6780465" cy="884249"/>
            <a:chOff x="4676523" y="5538134"/>
            <a:chExt cx="6780465" cy="884249"/>
          </a:xfrm>
        </p:grpSpPr>
        <p:pic>
          <p:nvPicPr>
            <p:cNvPr id="5" name="Gráfico 9">
              <a:extLst>
                <a:ext uri="{FF2B5EF4-FFF2-40B4-BE49-F238E27FC236}">
                  <a16:creationId xmlns:a16="http://schemas.microsoft.com/office/drawing/2014/main" id="{C2B21140-B10E-4128-45DE-E6B42BADE2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7" descr="Logotipo&#10;&#10;El contenido generado por IA puede ser incorrecto.">
              <a:extLst>
                <a:ext uri="{FF2B5EF4-FFF2-40B4-BE49-F238E27FC236}">
                  <a16:creationId xmlns:a16="http://schemas.microsoft.com/office/drawing/2014/main" id="{668ECEDB-6D79-00CB-5034-4F83861CB1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7" name="Picture 6" descr="Graphical user interface&#10;&#10;Description automatically generated with medium confidence">
              <a:extLst>
                <a:ext uri="{FF2B5EF4-FFF2-40B4-BE49-F238E27FC236}">
                  <a16:creationId xmlns:a16="http://schemas.microsoft.com/office/drawing/2014/main" id="{2A1A81F8-3ED7-0B6C-6286-BDE7EC72CA86}"/>
                </a:ext>
              </a:extLst>
            </p:cNvPr>
            <p:cNvPicPr>
              <a:picLocks noChangeAspect="1"/>
            </p:cNvPicPr>
            <p:nvPr/>
          </p:nvPicPr>
          <p:blipFill rotWithShape="1">
            <a:blip r:embed="rId6">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8" name="Picture 7">
            <a:extLst>
              <a:ext uri="{FF2B5EF4-FFF2-40B4-BE49-F238E27FC236}">
                <a16:creationId xmlns:a16="http://schemas.microsoft.com/office/drawing/2014/main" id="{9575ECF2-623D-9DE0-D6BD-3B3430678603}"/>
              </a:ext>
            </a:extLst>
          </p:cNvPr>
          <p:cNvPicPr>
            <a:picLocks noChangeAspect="1"/>
          </p:cNvPicPr>
          <p:nvPr/>
        </p:nvPicPr>
        <p:blipFill>
          <a:blip r:embed="rId7"/>
          <a:stretch>
            <a:fillRect/>
          </a:stretch>
        </p:blipFill>
        <p:spPr>
          <a:xfrm>
            <a:off x="2076613" y="5911269"/>
            <a:ext cx="1566808" cy="829128"/>
          </a:xfrm>
          <a:prstGeom prst="rect">
            <a:avLst/>
          </a:prstGeom>
        </p:spPr>
      </p:pic>
    </p:spTree>
    <p:extLst>
      <p:ext uri="{BB962C8B-B14F-4D97-AF65-F5344CB8AC3E}">
        <p14:creationId xmlns:p14="http://schemas.microsoft.com/office/powerpoint/2010/main" val="21388342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3D8FE-1BCA-B98A-5624-DFD804650B04}"/>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74474DEE-A2B9-A4D5-A5EA-0302B8F3C39D}"/>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234440" cy="6858001"/>
          </a:xfrm>
          <a:prstGeom prst="rect">
            <a:avLst/>
          </a:prstGeom>
        </p:spPr>
      </p:pic>
      <p:grpSp>
        <p:nvGrpSpPr>
          <p:cNvPr id="2" name="Group 1">
            <a:extLst>
              <a:ext uri="{FF2B5EF4-FFF2-40B4-BE49-F238E27FC236}">
                <a16:creationId xmlns:a16="http://schemas.microsoft.com/office/drawing/2014/main" id="{72027EB5-E1C9-C96D-41BD-A91C86C261F0}"/>
              </a:ext>
            </a:extLst>
          </p:cNvPr>
          <p:cNvGrpSpPr/>
          <p:nvPr/>
        </p:nvGrpSpPr>
        <p:grpSpPr>
          <a:xfrm>
            <a:off x="4787360" y="5808297"/>
            <a:ext cx="6780465" cy="884249"/>
            <a:chOff x="4676523" y="5538134"/>
            <a:chExt cx="6780465" cy="884249"/>
          </a:xfrm>
        </p:grpSpPr>
        <p:pic>
          <p:nvPicPr>
            <p:cNvPr id="4" name="Gráfico 9">
              <a:extLst>
                <a:ext uri="{FF2B5EF4-FFF2-40B4-BE49-F238E27FC236}">
                  <a16:creationId xmlns:a16="http://schemas.microsoft.com/office/drawing/2014/main" id="{A0B81CDA-762F-04A1-9480-50E53ED31A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7" descr="Logotipo&#10;&#10;El contenido generado por IA puede ser incorrecto.">
              <a:extLst>
                <a:ext uri="{FF2B5EF4-FFF2-40B4-BE49-F238E27FC236}">
                  <a16:creationId xmlns:a16="http://schemas.microsoft.com/office/drawing/2014/main" id="{ACC16169-CB02-9CA5-C108-184D8E86F0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7" name="Picture 6" descr="Graphical user interface&#10;&#10;Description automatically generated with medium confidence">
              <a:extLst>
                <a:ext uri="{FF2B5EF4-FFF2-40B4-BE49-F238E27FC236}">
                  <a16:creationId xmlns:a16="http://schemas.microsoft.com/office/drawing/2014/main" id="{40D6A974-74E1-A853-B9FB-C2E4FB0C7824}"/>
                </a:ext>
              </a:extLst>
            </p:cNvPr>
            <p:cNvPicPr>
              <a:picLocks noChangeAspect="1"/>
            </p:cNvPicPr>
            <p:nvPr/>
          </p:nvPicPr>
          <p:blipFill rotWithShape="1">
            <a:blip r:embed="rId5">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8" name="Picture 7">
            <a:extLst>
              <a:ext uri="{FF2B5EF4-FFF2-40B4-BE49-F238E27FC236}">
                <a16:creationId xmlns:a16="http://schemas.microsoft.com/office/drawing/2014/main" id="{42EAEFB3-86F8-5AEA-1D49-AD497EEDC5D8}"/>
              </a:ext>
            </a:extLst>
          </p:cNvPr>
          <p:cNvPicPr>
            <a:picLocks noChangeAspect="1"/>
          </p:cNvPicPr>
          <p:nvPr/>
        </p:nvPicPr>
        <p:blipFill>
          <a:blip r:embed="rId6"/>
          <a:stretch>
            <a:fillRect/>
          </a:stretch>
        </p:blipFill>
        <p:spPr>
          <a:xfrm>
            <a:off x="2076613" y="5770623"/>
            <a:ext cx="1566808" cy="829128"/>
          </a:xfrm>
          <a:prstGeom prst="rect">
            <a:avLst/>
          </a:prstGeom>
        </p:spPr>
      </p:pic>
      <p:pic>
        <p:nvPicPr>
          <p:cNvPr id="9" name="Picture 8">
            <a:extLst>
              <a:ext uri="{FF2B5EF4-FFF2-40B4-BE49-F238E27FC236}">
                <a16:creationId xmlns:a16="http://schemas.microsoft.com/office/drawing/2014/main" id="{C5F04BAF-7A7E-2593-EC79-28C62B59C207}"/>
              </a:ext>
            </a:extLst>
          </p:cNvPr>
          <p:cNvPicPr>
            <a:picLocks noChangeAspect="1"/>
          </p:cNvPicPr>
          <p:nvPr/>
        </p:nvPicPr>
        <p:blipFill>
          <a:blip r:embed="rId7"/>
          <a:stretch>
            <a:fillRect/>
          </a:stretch>
        </p:blipFill>
        <p:spPr>
          <a:xfrm>
            <a:off x="2240280" y="621792"/>
            <a:ext cx="8732520" cy="4809744"/>
          </a:xfrm>
          <a:prstGeom prst="rect">
            <a:avLst/>
          </a:prstGeom>
        </p:spPr>
      </p:pic>
    </p:spTree>
    <p:extLst>
      <p:ext uri="{BB962C8B-B14F-4D97-AF65-F5344CB8AC3E}">
        <p14:creationId xmlns:p14="http://schemas.microsoft.com/office/powerpoint/2010/main" val="9394402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D6551-D878-DA00-D12A-9472CE908F0E}"/>
            </a:ext>
          </a:extLst>
        </p:cNvPr>
        <p:cNvGrpSpPr/>
        <p:nvPr/>
      </p:nvGrpSpPr>
      <p:grpSpPr>
        <a:xfrm>
          <a:off x="0" y="0"/>
          <a:ext cx="0" cy="0"/>
          <a:chOff x="0" y="0"/>
          <a:chExt cx="0" cy="0"/>
        </a:xfrm>
      </p:grpSpPr>
      <p:pic>
        <p:nvPicPr>
          <p:cNvPr id="3" name="Imagen 2" descr="Patrón de fondo&#10;&#10;El contenido generado por IA puede ser incorrecto.">
            <a:extLst>
              <a:ext uri="{FF2B5EF4-FFF2-40B4-BE49-F238E27FC236}">
                <a16:creationId xmlns:a16="http://schemas.microsoft.com/office/drawing/2014/main" id="{53D92AA2-7D52-181A-E7B7-E912E49BBE0B}"/>
              </a:ext>
            </a:extLst>
          </p:cNvPr>
          <p:cNvPicPr>
            <a:picLocks noChangeAspect="1"/>
          </p:cNvPicPr>
          <p:nvPr/>
        </p:nvPicPr>
        <p:blipFill>
          <a:blip r:embed="rId2">
            <a:extLst>
              <a:ext uri="{28A0092B-C50C-407E-A947-70E740481C1C}">
                <a14:useLocalDpi xmlns:a14="http://schemas.microsoft.com/office/drawing/2010/main" val="0"/>
              </a:ext>
            </a:extLst>
          </a:blip>
          <a:srcRect r="62292"/>
          <a:stretch>
            <a:fillRect/>
          </a:stretch>
        </p:blipFill>
        <p:spPr>
          <a:xfrm>
            <a:off x="0" y="-1"/>
            <a:ext cx="1234440" cy="6858001"/>
          </a:xfrm>
          <a:prstGeom prst="rect">
            <a:avLst/>
          </a:prstGeom>
        </p:spPr>
      </p:pic>
      <p:grpSp>
        <p:nvGrpSpPr>
          <p:cNvPr id="2" name="Group 1">
            <a:extLst>
              <a:ext uri="{FF2B5EF4-FFF2-40B4-BE49-F238E27FC236}">
                <a16:creationId xmlns:a16="http://schemas.microsoft.com/office/drawing/2014/main" id="{A5DC4B36-9829-F386-7F4C-7543ADE16C92}"/>
              </a:ext>
            </a:extLst>
          </p:cNvPr>
          <p:cNvGrpSpPr/>
          <p:nvPr/>
        </p:nvGrpSpPr>
        <p:grpSpPr>
          <a:xfrm>
            <a:off x="4787360" y="5808297"/>
            <a:ext cx="6780465" cy="884249"/>
            <a:chOff x="4676523" y="5538134"/>
            <a:chExt cx="6780465" cy="884249"/>
          </a:xfrm>
        </p:grpSpPr>
        <p:pic>
          <p:nvPicPr>
            <p:cNvPr id="4" name="Gráfico 9">
              <a:extLst>
                <a:ext uri="{FF2B5EF4-FFF2-40B4-BE49-F238E27FC236}">
                  <a16:creationId xmlns:a16="http://schemas.microsoft.com/office/drawing/2014/main" id="{498E66F5-9110-47C2-4E5B-E0DC64DF04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6480" y="5538134"/>
              <a:ext cx="1520508" cy="683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7" descr="Logotipo&#10;&#10;El contenido generado por IA puede ser incorrecto.">
              <a:extLst>
                <a:ext uri="{FF2B5EF4-FFF2-40B4-BE49-F238E27FC236}">
                  <a16:creationId xmlns:a16="http://schemas.microsoft.com/office/drawing/2014/main" id="{6166B513-B4FE-462B-8C79-ACE5D88DE7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8373" y="5564357"/>
              <a:ext cx="2052437" cy="701335"/>
            </a:xfrm>
            <a:prstGeom prst="rect">
              <a:avLst/>
            </a:prstGeom>
          </p:spPr>
        </p:pic>
        <p:pic>
          <p:nvPicPr>
            <p:cNvPr id="7" name="Picture 6" descr="Graphical user interface&#10;&#10;Description automatically generated with medium confidence">
              <a:extLst>
                <a:ext uri="{FF2B5EF4-FFF2-40B4-BE49-F238E27FC236}">
                  <a16:creationId xmlns:a16="http://schemas.microsoft.com/office/drawing/2014/main" id="{431B2C67-63A4-2FF1-D14F-DD6E86724DDC}"/>
                </a:ext>
              </a:extLst>
            </p:cNvPr>
            <p:cNvPicPr>
              <a:picLocks noChangeAspect="1"/>
            </p:cNvPicPr>
            <p:nvPr/>
          </p:nvPicPr>
          <p:blipFill rotWithShape="1">
            <a:blip r:embed="rId5">
              <a:extLst>
                <a:ext uri="{28A0092B-C50C-407E-A947-70E740481C1C}">
                  <a14:useLocalDpi xmlns:a14="http://schemas.microsoft.com/office/drawing/2010/main" val="0"/>
                </a:ext>
              </a:extLst>
            </a:blip>
            <a:srcRect l="57851" t="6061" r="10532" b="86643"/>
            <a:stretch/>
          </p:blipFill>
          <p:spPr bwMode="auto">
            <a:xfrm>
              <a:off x="4676523" y="5688958"/>
              <a:ext cx="2456180" cy="733425"/>
            </a:xfrm>
            <a:prstGeom prst="rect">
              <a:avLst/>
            </a:prstGeom>
            <a:ln>
              <a:noFill/>
            </a:ln>
            <a:extLst>
              <a:ext uri="{53640926-AAD7-44D8-BBD7-CCE9431645EC}">
                <a14:shadowObscured xmlns:a14="http://schemas.microsoft.com/office/drawing/2010/main"/>
              </a:ext>
            </a:extLst>
          </p:spPr>
        </p:pic>
      </p:grpSp>
      <p:pic>
        <p:nvPicPr>
          <p:cNvPr id="8" name="Picture 7">
            <a:extLst>
              <a:ext uri="{FF2B5EF4-FFF2-40B4-BE49-F238E27FC236}">
                <a16:creationId xmlns:a16="http://schemas.microsoft.com/office/drawing/2014/main" id="{74EAB11F-D75C-7563-E84D-F1CDF627D86C}"/>
              </a:ext>
            </a:extLst>
          </p:cNvPr>
          <p:cNvPicPr>
            <a:picLocks noChangeAspect="1"/>
          </p:cNvPicPr>
          <p:nvPr/>
        </p:nvPicPr>
        <p:blipFill>
          <a:blip r:embed="rId6"/>
          <a:stretch>
            <a:fillRect/>
          </a:stretch>
        </p:blipFill>
        <p:spPr>
          <a:xfrm>
            <a:off x="2076613" y="5770623"/>
            <a:ext cx="1566808" cy="829128"/>
          </a:xfrm>
          <a:prstGeom prst="rect">
            <a:avLst/>
          </a:prstGeom>
        </p:spPr>
      </p:pic>
      <p:pic>
        <p:nvPicPr>
          <p:cNvPr id="12" name="Picture 11">
            <a:extLst>
              <a:ext uri="{FF2B5EF4-FFF2-40B4-BE49-F238E27FC236}">
                <a16:creationId xmlns:a16="http://schemas.microsoft.com/office/drawing/2014/main" id="{5E53DE52-0855-E07B-2634-A26029A0B352}"/>
              </a:ext>
            </a:extLst>
          </p:cNvPr>
          <p:cNvPicPr>
            <a:picLocks noChangeAspect="1"/>
          </p:cNvPicPr>
          <p:nvPr/>
        </p:nvPicPr>
        <p:blipFill>
          <a:blip r:embed="rId7"/>
          <a:stretch>
            <a:fillRect/>
          </a:stretch>
        </p:blipFill>
        <p:spPr>
          <a:xfrm>
            <a:off x="1790571" y="967465"/>
            <a:ext cx="9017000" cy="502105"/>
          </a:xfrm>
          <a:prstGeom prst="rect">
            <a:avLst/>
          </a:prstGeom>
        </p:spPr>
      </p:pic>
      <p:pic>
        <p:nvPicPr>
          <p:cNvPr id="13" name="Picture 12">
            <a:extLst>
              <a:ext uri="{FF2B5EF4-FFF2-40B4-BE49-F238E27FC236}">
                <a16:creationId xmlns:a16="http://schemas.microsoft.com/office/drawing/2014/main" id="{6E002D2D-4BBD-76C4-3284-2D1DD7548EA7}"/>
              </a:ext>
            </a:extLst>
          </p:cNvPr>
          <p:cNvPicPr>
            <a:picLocks noChangeAspect="1"/>
          </p:cNvPicPr>
          <p:nvPr/>
        </p:nvPicPr>
        <p:blipFill>
          <a:blip r:embed="rId8"/>
          <a:stretch>
            <a:fillRect/>
          </a:stretch>
        </p:blipFill>
        <p:spPr>
          <a:xfrm>
            <a:off x="3004457" y="1839686"/>
            <a:ext cx="6667190" cy="3526971"/>
          </a:xfrm>
          <a:prstGeom prst="rect">
            <a:avLst/>
          </a:prstGeom>
        </p:spPr>
      </p:pic>
    </p:spTree>
    <p:extLst>
      <p:ext uri="{BB962C8B-B14F-4D97-AF65-F5344CB8AC3E}">
        <p14:creationId xmlns:p14="http://schemas.microsoft.com/office/powerpoint/2010/main" val="13114085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AA1EE-5FA3-2AB5-3BB2-BB2B4792ACB4}"/>
            </a:ext>
          </a:extLst>
        </p:cNvPr>
        <p:cNvGrpSpPr/>
        <p:nvPr/>
      </p:nvGrpSpPr>
      <p:grpSpPr>
        <a:xfrm>
          <a:off x="0" y="0"/>
          <a:ext cx="0" cy="0"/>
          <a:chOff x="0" y="0"/>
          <a:chExt cx="0" cy="0"/>
        </a:xfrm>
      </p:grpSpPr>
      <p:pic>
        <p:nvPicPr>
          <p:cNvPr id="5" name="Imagen 4" descr="Patrón de fondo&#10;&#10;El contenido generado por IA puede ser incorrecto.">
            <a:extLst>
              <a:ext uri="{FF2B5EF4-FFF2-40B4-BE49-F238E27FC236}">
                <a16:creationId xmlns:a16="http://schemas.microsoft.com/office/drawing/2014/main" id="{35BA6BFB-CAC5-5A43-03BD-761047D56D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2050" name="TextBox 1">
            <a:extLst>
              <a:ext uri="{FF2B5EF4-FFF2-40B4-BE49-F238E27FC236}">
                <a16:creationId xmlns:a16="http://schemas.microsoft.com/office/drawing/2014/main" id="{9CA99EB0-22E4-B7DF-C9EF-7348DE252887}"/>
              </a:ext>
            </a:extLst>
          </p:cNvPr>
          <p:cNvSpPr txBox="1">
            <a:spLocks noChangeArrowheads="1"/>
          </p:cNvSpPr>
          <p:nvPr/>
        </p:nvSpPr>
        <p:spPr bwMode="auto">
          <a:xfrm>
            <a:off x="1124712" y="1544030"/>
            <a:ext cx="9720072"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457200" indent="-457200" eaLnBrk="1" hangingPunct="1">
              <a:buFont typeface="Arial" panose="020B0604020202020204" pitchFamily="34" charset="0"/>
              <a:buChar char="•"/>
            </a:pPr>
            <a:r>
              <a:rPr lang="en-US" altLang="es-PE" sz="2000" b="1" dirty="0">
                <a:solidFill>
                  <a:schemeClr val="bg1"/>
                </a:solidFill>
                <a:latin typeface="Poppins" panose="00000500000000000000" pitchFamily="2" charset="0"/>
                <a:cs typeface="Poppins" panose="00000500000000000000" pitchFamily="2" charset="0"/>
              </a:rPr>
              <a:t>How may hospitals improve their financial condition?</a:t>
            </a:r>
          </a:p>
          <a:p>
            <a:pPr marL="1200150" lvl="1" indent="-457200">
              <a:buFont typeface="Arial" panose="020B0604020202020204" pitchFamily="34" charset="0"/>
              <a:buChar char="•"/>
            </a:pPr>
            <a:r>
              <a:rPr lang="en-US" altLang="es-PE" sz="2000" b="1" dirty="0">
                <a:solidFill>
                  <a:schemeClr val="bg1"/>
                </a:solidFill>
                <a:latin typeface="Poppins" panose="00000500000000000000" pitchFamily="2" charset="0"/>
                <a:cs typeface="Poppins" panose="00000500000000000000" pitchFamily="2" charset="0"/>
              </a:rPr>
              <a:t>Strength governance and management and establish educational programs (mandatory) in matters related to the healthcare industry in general, particularly in non-for-profit institutions.</a:t>
            </a:r>
          </a:p>
          <a:p>
            <a:pPr marL="1200150" lvl="1" indent="-457200">
              <a:buFont typeface="Arial" panose="020B0604020202020204" pitchFamily="34" charset="0"/>
              <a:buChar char="•"/>
            </a:pPr>
            <a:r>
              <a:rPr lang="en-US" altLang="es-PE" sz="2000" b="1" dirty="0">
                <a:solidFill>
                  <a:schemeClr val="bg1"/>
                </a:solidFill>
                <a:latin typeface="Poppins" panose="00000500000000000000" pitchFamily="2" charset="0"/>
                <a:cs typeface="Poppins" panose="00000500000000000000" pitchFamily="2" charset="0"/>
              </a:rPr>
              <a:t>Target payment methodologies more related to the use of resources (get out from the per-diems), ex. Payment based on diagnosis or clinical condition.</a:t>
            </a:r>
          </a:p>
          <a:p>
            <a:pPr marL="1200150" lvl="1" indent="-457200">
              <a:buFont typeface="Arial" panose="020B0604020202020204" pitchFamily="34" charset="0"/>
              <a:buChar char="•"/>
            </a:pPr>
            <a:r>
              <a:rPr lang="en-US" altLang="es-PE" sz="2000" b="1" dirty="0">
                <a:solidFill>
                  <a:schemeClr val="bg1"/>
                </a:solidFill>
                <a:latin typeface="Poppins" panose="00000500000000000000" pitchFamily="2" charset="0"/>
                <a:cs typeface="Poppins" panose="00000500000000000000" pitchFamily="2" charset="0"/>
              </a:rPr>
              <a:t>Establish operational and financial metrics and implement a financial monitoring system  to measure them.</a:t>
            </a:r>
          </a:p>
          <a:p>
            <a:pPr marL="1200150" lvl="1" indent="-457200">
              <a:buFont typeface="Arial" panose="020B0604020202020204" pitchFamily="34" charset="0"/>
              <a:buChar char="•"/>
            </a:pPr>
            <a:r>
              <a:rPr lang="en-US" altLang="es-PE" sz="2000" b="1" dirty="0">
                <a:solidFill>
                  <a:schemeClr val="bg1"/>
                </a:solidFill>
                <a:latin typeface="Poppins" panose="00000500000000000000" pitchFamily="2" charset="0"/>
                <a:cs typeface="Poppins" panose="00000500000000000000" pitchFamily="2" charset="0"/>
              </a:rPr>
              <a:t>Be able to assume risk managing patient’s population .</a:t>
            </a:r>
          </a:p>
          <a:p>
            <a:pPr marL="1200150" lvl="1" indent="-457200">
              <a:buFont typeface="Arial" panose="020B0604020202020204" pitchFamily="34" charset="0"/>
              <a:buChar char="•"/>
            </a:pPr>
            <a:r>
              <a:rPr lang="en-US" altLang="es-PE" sz="2000" b="1" dirty="0">
                <a:solidFill>
                  <a:schemeClr val="bg1"/>
                </a:solidFill>
                <a:latin typeface="Poppins" panose="00000500000000000000" pitchFamily="2" charset="0"/>
                <a:cs typeface="Poppins" panose="00000500000000000000" pitchFamily="2" charset="0"/>
              </a:rPr>
              <a:t>Evaluate the reimbursement rates for the outpatient services. </a:t>
            </a:r>
          </a:p>
          <a:p>
            <a:pPr marL="1200150" lvl="1" indent="-457200">
              <a:buFont typeface="Arial" panose="020B0604020202020204" pitchFamily="34" charset="0"/>
              <a:buChar char="•"/>
            </a:pPr>
            <a:endParaRPr lang="id-ID" altLang="es-PE" sz="2000" b="1" dirty="0">
              <a:solidFill>
                <a:schemeClr val="bg1"/>
              </a:solidFill>
              <a:latin typeface="Poppins" panose="00000500000000000000" pitchFamily="2" charset="0"/>
              <a:cs typeface="Poppins" panose="00000500000000000000" pitchFamily="2" charset="0"/>
            </a:endParaRPr>
          </a:p>
        </p:txBody>
      </p:sp>
      <p:grpSp>
        <p:nvGrpSpPr>
          <p:cNvPr id="2051" name="Group 4">
            <a:extLst>
              <a:ext uri="{FF2B5EF4-FFF2-40B4-BE49-F238E27FC236}">
                <a16:creationId xmlns:a16="http://schemas.microsoft.com/office/drawing/2014/main" id="{5AB58E2B-585C-78AA-13BA-66EF75DEB8C9}"/>
              </a:ext>
            </a:extLst>
          </p:cNvPr>
          <p:cNvGrpSpPr>
            <a:grpSpLocks/>
          </p:cNvGrpSpPr>
          <p:nvPr/>
        </p:nvGrpSpPr>
        <p:grpSpPr bwMode="auto">
          <a:xfrm>
            <a:off x="1124712" y="630936"/>
            <a:ext cx="9720072" cy="732282"/>
            <a:chOff x="3788292" y="1769654"/>
            <a:chExt cx="3922435" cy="646454"/>
          </a:xfrm>
        </p:grpSpPr>
        <p:sp>
          <p:nvSpPr>
            <p:cNvPr id="4" name="Rectangle: Rounded Corners 3">
              <a:extLst>
                <a:ext uri="{FF2B5EF4-FFF2-40B4-BE49-F238E27FC236}">
                  <a16:creationId xmlns:a16="http://schemas.microsoft.com/office/drawing/2014/main" id="{AFD324A4-D3D1-8E50-5AB0-9A8B7BA5B2CE}"/>
                </a:ext>
              </a:extLst>
            </p:cNvPr>
            <p:cNvSpPr/>
            <p:nvPr/>
          </p:nvSpPr>
          <p:spPr>
            <a:xfrm>
              <a:off x="3788292" y="1769654"/>
              <a:ext cx="3922435" cy="646454"/>
            </a:xfrm>
            <a:prstGeom prst="roundRect">
              <a:avLst>
                <a:gd name="adj" fmla="val 0"/>
              </a:avLst>
            </a:prstGeom>
            <a:solidFill>
              <a:srgbClr val="0085FF"/>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sp>
          <p:nvSpPr>
            <p:cNvPr id="2058" name="TextBox 2">
              <a:extLst>
                <a:ext uri="{FF2B5EF4-FFF2-40B4-BE49-F238E27FC236}">
                  <a16:creationId xmlns:a16="http://schemas.microsoft.com/office/drawing/2014/main" id="{E9B4C5E6-F3BF-208D-9DB3-A0FE8E105EA6}"/>
                </a:ext>
              </a:extLst>
            </p:cNvPr>
            <p:cNvSpPr txBox="1">
              <a:spLocks noChangeArrowheads="1"/>
            </p:cNvSpPr>
            <p:nvPr/>
          </p:nvSpPr>
          <p:spPr bwMode="auto">
            <a:xfrm>
              <a:off x="3788292" y="1849791"/>
              <a:ext cx="3922435" cy="470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s-PE" sz="2800" dirty="0">
                  <a:solidFill>
                    <a:schemeClr val="bg1"/>
                  </a:solidFill>
                  <a:latin typeface="Poppins" panose="00000500000000000000" pitchFamily="2" charset="0"/>
                  <a:cs typeface="Poppins" panose="00000500000000000000" pitchFamily="2" charset="0"/>
                </a:rPr>
                <a:t>Closing Remarks</a:t>
              </a:r>
              <a:endParaRPr lang="id-ID" altLang="es-PE" sz="2800" dirty="0">
                <a:solidFill>
                  <a:schemeClr val="bg1"/>
                </a:solidFill>
                <a:latin typeface="Poppins" panose="00000500000000000000" pitchFamily="2" charset="0"/>
                <a:cs typeface="Poppins" panose="00000500000000000000" pitchFamily="2" charset="0"/>
              </a:endParaRPr>
            </a:p>
          </p:txBody>
        </p:sp>
      </p:grpSp>
      <p:sp>
        <p:nvSpPr>
          <p:cNvPr id="2" name="Rectángulo: esquinas redondeadas 1">
            <a:extLst>
              <a:ext uri="{FF2B5EF4-FFF2-40B4-BE49-F238E27FC236}">
                <a16:creationId xmlns:a16="http://schemas.microsoft.com/office/drawing/2014/main" id="{01B43197-B397-6CEF-28AA-8675231CAE4B}"/>
              </a:ext>
            </a:extLst>
          </p:cNvPr>
          <p:cNvSpPr/>
          <p:nvPr/>
        </p:nvSpPr>
        <p:spPr>
          <a:xfrm>
            <a:off x="481264" y="412750"/>
            <a:ext cx="11229474" cy="6032500"/>
          </a:xfrm>
          <a:prstGeom prst="roundRect">
            <a:avLst>
              <a:gd name="adj" fmla="val 5077"/>
            </a:avLst>
          </a:prstGeom>
          <a:noFill/>
          <a:ln w="28575">
            <a:gradFill>
              <a:gsLst>
                <a:gs pos="0">
                  <a:srgbClr val="00B0F0">
                    <a:alpha val="37000"/>
                  </a:srgbClr>
                </a:gs>
                <a:gs pos="100000">
                  <a:srgbClr val="9FD3F7">
                    <a:alpha val="37000"/>
                  </a:srgb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s-MX"/>
          </a:p>
        </p:txBody>
      </p:sp>
      <p:pic>
        <p:nvPicPr>
          <p:cNvPr id="3" name="Gráfico 8">
            <a:extLst>
              <a:ext uri="{FF2B5EF4-FFF2-40B4-BE49-F238E27FC236}">
                <a16:creationId xmlns:a16="http://schemas.microsoft.com/office/drawing/2014/main" id="{7C4A10E6-72B2-7EC8-B9C6-A98E1D58F7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87727" y="5659004"/>
            <a:ext cx="1642428" cy="738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6" descr="Logotipo&#10;&#10;El contenido generado por IA puede ser incorrecto.">
            <a:extLst>
              <a:ext uri="{FF2B5EF4-FFF2-40B4-BE49-F238E27FC236}">
                <a16:creationId xmlns:a16="http://schemas.microsoft.com/office/drawing/2014/main" id="{688AD54F-6BCB-0DFE-A67D-21668C43F4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5273" y="5742432"/>
            <a:ext cx="2052437" cy="673567"/>
          </a:xfrm>
          <a:prstGeom prst="rect">
            <a:avLst/>
          </a:prstGeom>
        </p:spPr>
      </p:pic>
      <p:pic>
        <p:nvPicPr>
          <p:cNvPr id="6" name="Picture 5" descr="A black and red logo&#10;&#10;Description automatically generated">
            <a:extLst>
              <a:ext uri="{FF2B5EF4-FFF2-40B4-BE49-F238E27FC236}">
                <a16:creationId xmlns:a16="http://schemas.microsoft.com/office/drawing/2014/main" id="{EDEF3652-2EEF-EA0A-EA83-C82A12171A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031" y="5659004"/>
            <a:ext cx="1567543" cy="688922"/>
          </a:xfrm>
          <a:prstGeom prst="rect">
            <a:avLst/>
          </a:prstGeom>
        </p:spPr>
      </p:pic>
      <p:pic>
        <p:nvPicPr>
          <p:cNvPr id="10" name="Picture 9" descr="A grey and white logo&#10;&#10;AI-generated content may be incorrect.">
            <a:extLst>
              <a:ext uri="{FF2B5EF4-FFF2-40B4-BE49-F238E27FC236}">
                <a16:creationId xmlns:a16="http://schemas.microsoft.com/office/drawing/2014/main" id="{2BA1C714-F681-7F2A-80F9-F40DCBABF875}"/>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199766" y="5742432"/>
            <a:ext cx="2392297" cy="559663"/>
          </a:xfrm>
          <a:prstGeom prst="rect">
            <a:avLst/>
          </a:prstGeom>
        </p:spPr>
      </p:pic>
    </p:spTree>
    <p:extLst>
      <p:ext uri="{BB962C8B-B14F-4D97-AF65-F5344CB8AC3E}">
        <p14:creationId xmlns:p14="http://schemas.microsoft.com/office/powerpoint/2010/main" val="34035087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4853B-A03D-7E0D-3B2B-F7F61A836066}"/>
            </a:ext>
          </a:extLst>
        </p:cNvPr>
        <p:cNvGrpSpPr/>
        <p:nvPr/>
      </p:nvGrpSpPr>
      <p:grpSpPr>
        <a:xfrm>
          <a:off x="0" y="0"/>
          <a:ext cx="0" cy="0"/>
          <a:chOff x="0" y="0"/>
          <a:chExt cx="0" cy="0"/>
        </a:xfrm>
      </p:grpSpPr>
      <p:pic>
        <p:nvPicPr>
          <p:cNvPr id="5" name="Imagen 4" descr="Patrón de fondo&#10;&#10;El contenido generado por IA puede ser incorrecto.">
            <a:extLst>
              <a:ext uri="{FF2B5EF4-FFF2-40B4-BE49-F238E27FC236}">
                <a16:creationId xmlns:a16="http://schemas.microsoft.com/office/drawing/2014/main" id="{A83CD895-D1F9-7AE1-B73F-B122219EDD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1"/>
          </a:xfrm>
          <a:prstGeom prst="rect">
            <a:avLst/>
          </a:prstGeom>
        </p:spPr>
      </p:pic>
      <p:sp>
        <p:nvSpPr>
          <p:cNvPr id="2050" name="TextBox 1">
            <a:extLst>
              <a:ext uri="{FF2B5EF4-FFF2-40B4-BE49-F238E27FC236}">
                <a16:creationId xmlns:a16="http://schemas.microsoft.com/office/drawing/2014/main" id="{F25DF4DC-7872-C941-FDD8-C8656F85BF46}"/>
              </a:ext>
            </a:extLst>
          </p:cNvPr>
          <p:cNvSpPr txBox="1">
            <a:spLocks noChangeArrowheads="1"/>
          </p:cNvSpPr>
          <p:nvPr/>
        </p:nvSpPr>
        <p:spPr bwMode="auto">
          <a:xfrm>
            <a:off x="1152144" y="1713655"/>
            <a:ext cx="9656064"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457200" indent="-457200" eaLnBrk="1" hangingPunct="1">
              <a:buFont typeface="Arial" panose="020B0604020202020204" pitchFamily="34" charset="0"/>
              <a:buChar char="•"/>
            </a:pPr>
            <a:r>
              <a:rPr lang="en-US" altLang="es-PE" sz="2000" b="1" dirty="0">
                <a:solidFill>
                  <a:schemeClr val="bg1"/>
                </a:solidFill>
                <a:latin typeface="Poppins" panose="00000500000000000000" pitchFamily="2" charset="0"/>
                <a:cs typeface="Poppins" panose="00000500000000000000" pitchFamily="2" charset="0"/>
              </a:rPr>
              <a:t>How may hospitals improve their financial condition? (cont.)</a:t>
            </a:r>
          </a:p>
          <a:p>
            <a:pPr marL="1200150" lvl="1" indent="-457200">
              <a:buFont typeface="Arial" panose="020B0604020202020204" pitchFamily="34" charset="0"/>
              <a:buChar char="•"/>
            </a:pPr>
            <a:r>
              <a:rPr lang="en-US" altLang="es-PE" sz="2000" b="1" dirty="0">
                <a:solidFill>
                  <a:schemeClr val="bg1"/>
                </a:solidFill>
                <a:latin typeface="Poppins" panose="00000500000000000000" pitchFamily="2" charset="0"/>
                <a:cs typeface="Poppins" panose="00000500000000000000" pitchFamily="2" charset="0"/>
              </a:rPr>
              <a:t>Emphasize in the use of technology for both, management and clinical operations. Ex. EHR should not be an option for the medical faculty, it should be an obligation tie to medical privileges.</a:t>
            </a:r>
          </a:p>
          <a:p>
            <a:pPr marL="1200150" lvl="1" indent="-457200">
              <a:buFont typeface="Arial" panose="020B0604020202020204" pitchFamily="34" charset="0"/>
              <a:buChar char="•"/>
            </a:pPr>
            <a:r>
              <a:rPr lang="en-US" altLang="es-PE" sz="2000" b="1" dirty="0">
                <a:solidFill>
                  <a:schemeClr val="bg1"/>
                </a:solidFill>
                <a:latin typeface="Poppins" panose="00000500000000000000" pitchFamily="2" charset="0"/>
                <a:cs typeface="Poppins" panose="00000500000000000000" pitchFamily="2" charset="0"/>
              </a:rPr>
              <a:t>Educate the medical faculty as to: </a:t>
            </a:r>
          </a:p>
          <a:p>
            <a:pPr marL="1600200" lvl="2" indent="-457200">
              <a:buFont typeface="Arial" panose="020B0604020202020204" pitchFamily="34" charset="0"/>
              <a:buChar char="•"/>
            </a:pPr>
            <a:r>
              <a:rPr lang="en-US" altLang="es-PE" sz="2000" b="1" dirty="0">
                <a:solidFill>
                  <a:schemeClr val="bg1"/>
                </a:solidFill>
                <a:latin typeface="Poppins" panose="00000500000000000000" pitchFamily="2" charset="0"/>
                <a:cs typeface="Poppins" panose="00000500000000000000" pitchFamily="2" charset="0"/>
              </a:rPr>
              <a:t>How they are using the hospital’s resources.</a:t>
            </a:r>
          </a:p>
          <a:p>
            <a:pPr marL="1600200" lvl="2" indent="-457200">
              <a:buFont typeface="Arial" panose="020B0604020202020204" pitchFamily="34" charset="0"/>
              <a:buChar char="•"/>
            </a:pPr>
            <a:r>
              <a:rPr lang="en-US" altLang="es-PE" sz="2000" b="1" dirty="0">
                <a:solidFill>
                  <a:schemeClr val="bg1"/>
                </a:solidFill>
                <a:latin typeface="Poppins" panose="00000500000000000000" pitchFamily="2" charset="0"/>
                <a:cs typeface="Poppins" panose="00000500000000000000" pitchFamily="2" charset="0"/>
              </a:rPr>
              <a:t>How is the profitability of their patients.</a:t>
            </a:r>
          </a:p>
          <a:p>
            <a:pPr marL="1600200" lvl="2" indent="-457200">
              <a:buFont typeface="Arial" panose="020B0604020202020204" pitchFamily="34" charset="0"/>
              <a:buChar char="•"/>
            </a:pPr>
            <a:r>
              <a:rPr lang="en-US" altLang="es-PE" sz="2000" b="1" dirty="0">
                <a:solidFill>
                  <a:schemeClr val="bg1"/>
                </a:solidFill>
                <a:latin typeface="Poppins" panose="00000500000000000000" pitchFamily="2" charset="0"/>
                <a:cs typeface="Poppins" panose="00000500000000000000" pitchFamily="2" charset="0"/>
              </a:rPr>
              <a:t>Involve them in the crucial decision and keep them informed as to important matters of the hospital’s affairs.</a:t>
            </a:r>
          </a:p>
          <a:p>
            <a:pPr marL="1600200" lvl="2" indent="-457200">
              <a:buFont typeface="Arial" panose="020B0604020202020204" pitchFamily="34" charset="0"/>
              <a:buChar char="•"/>
            </a:pPr>
            <a:endParaRPr lang="id-ID" altLang="es-PE" sz="2000" b="1" dirty="0">
              <a:solidFill>
                <a:schemeClr val="bg1"/>
              </a:solidFill>
              <a:latin typeface="Poppins" panose="00000500000000000000" pitchFamily="2" charset="0"/>
              <a:cs typeface="Poppins" panose="00000500000000000000" pitchFamily="2" charset="0"/>
            </a:endParaRPr>
          </a:p>
        </p:txBody>
      </p:sp>
      <p:grpSp>
        <p:nvGrpSpPr>
          <p:cNvPr id="2051" name="Group 4">
            <a:extLst>
              <a:ext uri="{FF2B5EF4-FFF2-40B4-BE49-F238E27FC236}">
                <a16:creationId xmlns:a16="http://schemas.microsoft.com/office/drawing/2014/main" id="{BA6F4898-3CE3-590B-D2D1-AB35250F78E0}"/>
              </a:ext>
            </a:extLst>
          </p:cNvPr>
          <p:cNvGrpSpPr>
            <a:grpSpLocks/>
          </p:cNvGrpSpPr>
          <p:nvPr/>
        </p:nvGrpSpPr>
        <p:grpSpPr bwMode="auto">
          <a:xfrm>
            <a:off x="1088136" y="738248"/>
            <a:ext cx="9720072" cy="732282"/>
            <a:chOff x="3788292" y="1769654"/>
            <a:chExt cx="3922435" cy="646454"/>
          </a:xfrm>
        </p:grpSpPr>
        <p:sp>
          <p:nvSpPr>
            <p:cNvPr id="4" name="Rectangle: Rounded Corners 3">
              <a:extLst>
                <a:ext uri="{FF2B5EF4-FFF2-40B4-BE49-F238E27FC236}">
                  <a16:creationId xmlns:a16="http://schemas.microsoft.com/office/drawing/2014/main" id="{C31A962A-BF18-1F7C-79A0-7196E18A05CC}"/>
                </a:ext>
              </a:extLst>
            </p:cNvPr>
            <p:cNvSpPr/>
            <p:nvPr/>
          </p:nvSpPr>
          <p:spPr>
            <a:xfrm>
              <a:off x="3788292" y="1769654"/>
              <a:ext cx="3922435" cy="646454"/>
            </a:xfrm>
            <a:prstGeom prst="roundRect">
              <a:avLst>
                <a:gd name="adj" fmla="val 0"/>
              </a:avLst>
            </a:prstGeom>
            <a:solidFill>
              <a:srgbClr val="0085FF"/>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sp>
          <p:nvSpPr>
            <p:cNvPr id="2058" name="TextBox 2">
              <a:extLst>
                <a:ext uri="{FF2B5EF4-FFF2-40B4-BE49-F238E27FC236}">
                  <a16:creationId xmlns:a16="http://schemas.microsoft.com/office/drawing/2014/main" id="{428BB59B-9ECD-BB45-FDC0-80C7D0CB3D8B}"/>
                </a:ext>
              </a:extLst>
            </p:cNvPr>
            <p:cNvSpPr txBox="1">
              <a:spLocks noChangeArrowheads="1"/>
            </p:cNvSpPr>
            <p:nvPr/>
          </p:nvSpPr>
          <p:spPr bwMode="auto">
            <a:xfrm>
              <a:off x="3788292" y="1849791"/>
              <a:ext cx="3922435" cy="470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s-PE" sz="2800" dirty="0">
                  <a:solidFill>
                    <a:schemeClr val="bg1"/>
                  </a:solidFill>
                  <a:latin typeface="Poppins" panose="00000500000000000000" pitchFamily="2" charset="0"/>
                  <a:cs typeface="Poppins" panose="00000500000000000000" pitchFamily="2" charset="0"/>
                </a:rPr>
                <a:t>Closing Remarks (cont.)</a:t>
              </a:r>
              <a:endParaRPr lang="id-ID" altLang="es-PE" sz="2800" dirty="0">
                <a:solidFill>
                  <a:schemeClr val="bg1"/>
                </a:solidFill>
                <a:latin typeface="Poppins" panose="00000500000000000000" pitchFamily="2" charset="0"/>
                <a:cs typeface="Poppins" panose="00000500000000000000" pitchFamily="2" charset="0"/>
              </a:endParaRPr>
            </a:p>
          </p:txBody>
        </p:sp>
      </p:grpSp>
      <p:sp>
        <p:nvSpPr>
          <p:cNvPr id="2" name="Rectángulo: esquinas redondeadas 1">
            <a:extLst>
              <a:ext uri="{FF2B5EF4-FFF2-40B4-BE49-F238E27FC236}">
                <a16:creationId xmlns:a16="http://schemas.microsoft.com/office/drawing/2014/main" id="{28D41D8E-B376-A9B7-1CCA-5321BAD0CC90}"/>
              </a:ext>
            </a:extLst>
          </p:cNvPr>
          <p:cNvSpPr/>
          <p:nvPr/>
        </p:nvSpPr>
        <p:spPr>
          <a:xfrm>
            <a:off x="481264" y="412750"/>
            <a:ext cx="11229474" cy="6032500"/>
          </a:xfrm>
          <a:prstGeom prst="roundRect">
            <a:avLst>
              <a:gd name="adj" fmla="val 5077"/>
            </a:avLst>
          </a:prstGeom>
          <a:noFill/>
          <a:ln w="28575">
            <a:gradFill>
              <a:gsLst>
                <a:gs pos="0">
                  <a:srgbClr val="00B0F0">
                    <a:alpha val="37000"/>
                  </a:srgbClr>
                </a:gs>
                <a:gs pos="100000">
                  <a:srgbClr val="9FD3F7">
                    <a:alpha val="37000"/>
                  </a:srgb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s-MX"/>
          </a:p>
        </p:txBody>
      </p:sp>
      <p:pic>
        <p:nvPicPr>
          <p:cNvPr id="3" name="Gráfico 8">
            <a:extLst>
              <a:ext uri="{FF2B5EF4-FFF2-40B4-BE49-F238E27FC236}">
                <a16:creationId xmlns:a16="http://schemas.microsoft.com/office/drawing/2014/main" id="{13AF7FF6-072D-E4B4-82DE-CE6D7E50B9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87727" y="5659004"/>
            <a:ext cx="1642428" cy="738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6" descr="Logotipo&#10;&#10;El contenido generado por IA puede ser incorrecto.">
            <a:extLst>
              <a:ext uri="{FF2B5EF4-FFF2-40B4-BE49-F238E27FC236}">
                <a16:creationId xmlns:a16="http://schemas.microsoft.com/office/drawing/2014/main" id="{29A99521-4C21-1AAA-2DAD-EBE99E9FFA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5273" y="5742432"/>
            <a:ext cx="2052437" cy="673567"/>
          </a:xfrm>
          <a:prstGeom prst="rect">
            <a:avLst/>
          </a:prstGeom>
        </p:spPr>
      </p:pic>
      <p:pic>
        <p:nvPicPr>
          <p:cNvPr id="6" name="Picture 5" descr="A black and red logo&#10;&#10;Description automatically generated">
            <a:extLst>
              <a:ext uri="{FF2B5EF4-FFF2-40B4-BE49-F238E27FC236}">
                <a16:creationId xmlns:a16="http://schemas.microsoft.com/office/drawing/2014/main" id="{E3E2D514-1033-B28F-DA36-B7E45B96DC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031" y="5609858"/>
            <a:ext cx="1567543" cy="738068"/>
          </a:xfrm>
          <a:prstGeom prst="rect">
            <a:avLst/>
          </a:prstGeom>
        </p:spPr>
      </p:pic>
      <p:pic>
        <p:nvPicPr>
          <p:cNvPr id="10" name="Picture 9" descr="A grey and white logo&#10;&#10;AI-generated content may be incorrect.">
            <a:extLst>
              <a:ext uri="{FF2B5EF4-FFF2-40B4-BE49-F238E27FC236}">
                <a16:creationId xmlns:a16="http://schemas.microsoft.com/office/drawing/2014/main" id="{364D0AA2-D39A-A543-15C7-75F53B508616}"/>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199766" y="5742432"/>
            <a:ext cx="2392297" cy="559663"/>
          </a:xfrm>
          <a:prstGeom prst="rect">
            <a:avLst/>
          </a:prstGeom>
        </p:spPr>
      </p:pic>
    </p:spTree>
    <p:extLst>
      <p:ext uri="{BB962C8B-B14F-4D97-AF65-F5344CB8AC3E}">
        <p14:creationId xmlns:p14="http://schemas.microsoft.com/office/powerpoint/2010/main" val="7892565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7E3C6-E944-2F14-A0FB-66976796120D}"/>
            </a:ext>
          </a:extLst>
        </p:cNvPr>
        <p:cNvGrpSpPr/>
        <p:nvPr/>
      </p:nvGrpSpPr>
      <p:grpSpPr>
        <a:xfrm>
          <a:off x="0" y="0"/>
          <a:ext cx="0" cy="0"/>
          <a:chOff x="0" y="0"/>
          <a:chExt cx="0" cy="0"/>
        </a:xfrm>
      </p:grpSpPr>
      <p:pic>
        <p:nvPicPr>
          <p:cNvPr id="5" name="Imagen 4" descr="Patrón de fondo&#10;&#10;El contenido generado por IA puede ser incorrecto.">
            <a:extLst>
              <a:ext uri="{FF2B5EF4-FFF2-40B4-BE49-F238E27FC236}">
                <a16:creationId xmlns:a16="http://schemas.microsoft.com/office/drawing/2014/main" id="{BFF1A317-5C4B-C3E4-A013-D21C6357D6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1"/>
          </a:xfrm>
          <a:prstGeom prst="rect">
            <a:avLst/>
          </a:prstGeom>
        </p:spPr>
      </p:pic>
      <p:sp>
        <p:nvSpPr>
          <p:cNvPr id="2050" name="TextBox 1">
            <a:extLst>
              <a:ext uri="{FF2B5EF4-FFF2-40B4-BE49-F238E27FC236}">
                <a16:creationId xmlns:a16="http://schemas.microsoft.com/office/drawing/2014/main" id="{7AC8B0AE-0C5D-AD4B-9999-10435947DA3D}"/>
              </a:ext>
            </a:extLst>
          </p:cNvPr>
          <p:cNvSpPr txBox="1">
            <a:spLocks noChangeArrowheads="1"/>
          </p:cNvSpPr>
          <p:nvPr/>
        </p:nvSpPr>
        <p:spPr bwMode="auto">
          <a:xfrm>
            <a:off x="1088136" y="1713655"/>
            <a:ext cx="9720072"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457200" indent="-457200">
              <a:buFont typeface="Arial" panose="020B0604020202020204" pitchFamily="34" charset="0"/>
              <a:buChar char="•"/>
            </a:pPr>
            <a:r>
              <a:rPr lang="en-US" altLang="es-PE" sz="2000" b="1" dirty="0">
                <a:solidFill>
                  <a:schemeClr val="bg1"/>
                </a:solidFill>
                <a:latin typeface="Poppins" panose="00000500000000000000" pitchFamily="2" charset="0"/>
                <a:cs typeface="Poppins" panose="00000500000000000000" pitchFamily="2" charset="0"/>
              </a:rPr>
              <a:t>What the government can do?</a:t>
            </a:r>
          </a:p>
          <a:p>
            <a:pPr marL="1200150" lvl="1" indent="-457200">
              <a:buFont typeface="Arial" panose="020B0604020202020204" pitchFamily="34" charset="0"/>
              <a:buChar char="•"/>
            </a:pPr>
            <a:r>
              <a:rPr lang="en-US" altLang="es-PE" sz="2000" b="1" dirty="0">
                <a:solidFill>
                  <a:schemeClr val="bg1"/>
                </a:solidFill>
                <a:latin typeface="Poppins" panose="00000500000000000000" pitchFamily="2" charset="0"/>
                <a:cs typeface="Poppins" panose="00000500000000000000" pitchFamily="2" charset="0"/>
              </a:rPr>
              <a:t>Designate an independent body to study the whole healthcare system (model) to determine how the resources are being used. There have been an increase of 100% in economic resources from 2011 to 2024.</a:t>
            </a:r>
          </a:p>
          <a:p>
            <a:pPr marL="1200150" lvl="1" indent="-457200">
              <a:buFont typeface="Arial" panose="020B0604020202020204" pitchFamily="34" charset="0"/>
              <a:buChar char="•"/>
            </a:pPr>
            <a:r>
              <a:rPr lang="en-US" altLang="es-PE" sz="2000" b="1" dirty="0">
                <a:solidFill>
                  <a:schemeClr val="bg1"/>
                </a:solidFill>
                <a:latin typeface="Poppins" panose="00000500000000000000" pitchFamily="2" charset="0"/>
                <a:cs typeface="Poppins" panose="00000500000000000000" pitchFamily="2" charset="0"/>
              </a:rPr>
              <a:t>Establish regulations in the process of credentialization and contracting of providers and take out that processes from the insurance companies.</a:t>
            </a:r>
          </a:p>
          <a:p>
            <a:pPr marL="1200150" lvl="1" indent="-457200">
              <a:buFont typeface="Arial" panose="020B0604020202020204" pitchFamily="34" charset="0"/>
              <a:buChar char="•"/>
            </a:pPr>
            <a:r>
              <a:rPr lang="en-US" altLang="es-PE" sz="2000" b="1" dirty="0">
                <a:solidFill>
                  <a:schemeClr val="bg1"/>
                </a:solidFill>
                <a:latin typeface="Poppins" panose="00000500000000000000" pitchFamily="2" charset="0"/>
                <a:cs typeface="Poppins" panose="00000500000000000000" pitchFamily="2" charset="0"/>
              </a:rPr>
              <a:t>Promote the use of investment alternatives, as could be the Law 60 of Investment Funds, to establish a source of capital financing for medical institutions in Puerto Rico.</a:t>
            </a:r>
            <a:endParaRPr lang="id-ID" altLang="es-PE" sz="2000" b="1" dirty="0">
              <a:solidFill>
                <a:schemeClr val="bg1"/>
              </a:solidFill>
              <a:latin typeface="Poppins" panose="00000500000000000000" pitchFamily="2" charset="0"/>
              <a:cs typeface="Poppins" panose="00000500000000000000" pitchFamily="2" charset="0"/>
            </a:endParaRPr>
          </a:p>
        </p:txBody>
      </p:sp>
      <p:grpSp>
        <p:nvGrpSpPr>
          <p:cNvPr id="2051" name="Group 4">
            <a:extLst>
              <a:ext uri="{FF2B5EF4-FFF2-40B4-BE49-F238E27FC236}">
                <a16:creationId xmlns:a16="http://schemas.microsoft.com/office/drawing/2014/main" id="{5D57B01C-E84A-29EB-00FB-7AB34F02080F}"/>
              </a:ext>
            </a:extLst>
          </p:cNvPr>
          <p:cNvGrpSpPr>
            <a:grpSpLocks/>
          </p:cNvGrpSpPr>
          <p:nvPr/>
        </p:nvGrpSpPr>
        <p:grpSpPr bwMode="auto">
          <a:xfrm>
            <a:off x="1088136" y="738248"/>
            <a:ext cx="9720072" cy="732282"/>
            <a:chOff x="3788292" y="1769654"/>
            <a:chExt cx="3922435" cy="646454"/>
          </a:xfrm>
        </p:grpSpPr>
        <p:sp>
          <p:nvSpPr>
            <p:cNvPr id="4" name="Rectangle: Rounded Corners 3">
              <a:extLst>
                <a:ext uri="{FF2B5EF4-FFF2-40B4-BE49-F238E27FC236}">
                  <a16:creationId xmlns:a16="http://schemas.microsoft.com/office/drawing/2014/main" id="{5A1B761F-B53F-B97B-3C63-B02F751261A8}"/>
                </a:ext>
              </a:extLst>
            </p:cNvPr>
            <p:cNvSpPr/>
            <p:nvPr/>
          </p:nvSpPr>
          <p:spPr>
            <a:xfrm>
              <a:off x="3788292" y="1769654"/>
              <a:ext cx="3922435" cy="646454"/>
            </a:xfrm>
            <a:prstGeom prst="roundRect">
              <a:avLst>
                <a:gd name="adj" fmla="val 0"/>
              </a:avLst>
            </a:prstGeom>
            <a:solidFill>
              <a:srgbClr val="0085FF"/>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sp>
          <p:nvSpPr>
            <p:cNvPr id="2058" name="TextBox 2">
              <a:extLst>
                <a:ext uri="{FF2B5EF4-FFF2-40B4-BE49-F238E27FC236}">
                  <a16:creationId xmlns:a16="http://schemas.microsoft.com/office/drawing/2014/main" id="{D14A89BA-A08C-2679-78A9-1C26209C6A9B}"/>
                </a:ext>
              </a:extLst>
            </p:cNvPr>
            <p:cNvSpPr txBox="1">
              <a:spLocks noChangeArrowheads="1"/>
            </p:cNvSpPr>
            <p:nvPr/>
          </p:nvSpPr>
          <p:spPr bwMode="auto">
            <a:xfrm>
              <a:off x="3788292" y="1849791"/>
              <a:ext cx="3922435" cy="470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s-PE" sz="2800" dirty="0">
                  <a:solidFill>
                    <a:schemeClr val="bg1"/>
                  </a:solidFill>
                  <a:latin typeface="Poppins" panose="00000500000000000000" pitchFamily="2" charset="0"/>
                  <a:cs typeface="Poppins" panose="00000500000000000000" pitchFamily="2" charset="0"/>
                </a:rPr>
                <a:t>Closing Remarks (cont.)</a:t>
              </a:r>
              <a:endParaRPr lang="id-ID" altLang="es-PE" sz="2800" dirty="0">
                <a:solidFill>
                  <a:schemeClr val="bg1"/>
                </a:solidFill>
                <a:latin typeface="Poppins" panose="00000500000000000000" pitchFamily="2" charset="0"/>
                <a:cs typeface="Poppins" panose="00000500000000000000" pitchFamily="2" charset="0"/>
              </a:endParaRPr>
            </a:p>
          </p:txBody>
        </p:sp>
      </p:grpSp>
      <p:sp>
        <p:nvSpPr>
          <p:cNvPr id="2" name="Rectángulo: esquinas redondeadas 1">
            <a:extLst>
              <a:ext uri="{FF2B5EF4-FFF2-40B4-BE49-F238E27FC236}">
                <a16:creationId xmlns:a16="http://schemas.microsoft.com/office/drawing/2014/main" id="{1F2C69F1-E957-FBFC-02EA-987E3939BE71}"/>
              </a:ext>
            </a:extLst>
          </p:cNvPr>
          <p:cNvSpPr/>
          <p:nvPr/>
        </p:nvSpPr>
        <p:spPr>
          <a:xfrm>
            <a:off x="481264" y="412750"/>
            <a:ext cx="11229474" cy="6032500"/>
          </a:xfrm>
          <a:prstGeom prst="roundRect">
            <a:avLst>
              <a:gd name="adj" fmla="val 5077"/>
            </a:avLst>
          </a:prstGeom>
          <a:noFill/>
          <a:ln w="28575">
            <a:gradFill>
              <a:gsLst>
                <a:gs pos="0">
                  <a:srgbClr val="00B0F0">
                    <a:alpha val="37000"/>
                  </a:srgbClr>
                </a:gs>
                <a:gs pos="100000">
                  <a:srgbClr val="9FD3F7">
                    <a:alpha val="37000"/>
                  </a:srgb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s-MX"/>
          </a:p>
        </p:txBody>
      </p:sp>
      <p:pic>
        <p:nvPicPr>
          <p:cNvPr id="3" name="Gráfico 8">
            <a:extLst>
              <a:ext uri="{FF2B5EF4-FFF2-40B4-BE49-F238E27FC236}">
                <a16:creationId xmlns:a16="http://schemas.microsoft.com/office/drawing/2014/main" id="{E746B401-2F35-61BB-AEB1-FC45EE12A3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87727" y="5659004"/>
            <a:ext cx="1642428" cy="738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6" descr="Logotipo&#10;&#10;El contenido generado por IA puede ser incorrecto.">
            <a:extLst>
              <a:ext uri="{FF2B5EF4-FFF2-40B4-BE49-F238E27FC236}">
                <a16:creationId xmlns:a16="http://schemas.microsoft.com/office/drawing/2014/main" id="{A91B7AE9-1151-0B9E-1DDD-79B469C3D2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5273" y="5742432"/>
            <a:ext cx="2052437" cy="673567"/>
          </a:xfrm>
          <a:prstGeom prst="rect">
            <a:avLst/>
          </a:prstGeom>
        </p:spPr>
      </p:pic>
      <p:pic>
        <p:nvPicPr>
          <p:cNvPr id="6" name="Picture 5" descr="A black and red logo&#10;&#10;Description automatically generated">
            <a:extLst>
              <a:ext uri="{FF2B5EF4-FFF2-40B4-BE49-F238E27FC236}">
                <a16:creationId xmlns:a16="http://schemas.microsoft.com/office/drawing/2014/main" id="{160E3F35-0780-6328-A85A-CF3478983D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031" y="5609858"/>
            <a:ext cx="1567543" cy="738068"/>
          </a:xfrm>
          <a:prstGeom prst="rect">
            <a:avLst/>
          </a:prstGeom>
        </p:spPr>
      </p:pic>
      <p:pic>
        <p:nvPicPr>
          <p:cNvPr id="10" name="Picture 9" descr="A grey and white logo&#10;&#10;AI-generated content may be incorrect.">
            <a:extLst>
              <a:ext uri="{FF2B5EF4-FFF2-40B4-BE49-F238E27FC236}">
                <a16:creationId xmlns:a16="http://schemas.microsoft.com/office/drawing/2014/main" id="{117902C7-E88A-916F-10D9-4DA175A41F5A}"/>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199766" y="5742432"/>
            <a:ext cx="2392297" cy="559663"/>
          </a:xfrm>
          <a:prstGeom prst="rect">
            <a:avLst/>
          </a:prstGeom>
        </p:spPr>
      </p:pic>
    </p:spTree>
    <p:extLst>
      <p:ext uri="{BB962C8B-B14F-4D97-AF65-F5344CB8AC3E}">
        <p14:creationId xmlns:p14="http://schemas.microsoft.com/office/powerpoint/2010/main" val="1590705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BF8B7-D8C9-6545-40A8-7E0ED1EF1252}"/>
            </a:ext>
          </a:extLst>
        </p:cNvPr>
        <p:cNvGrpSpPr/>
        <p:nvPr/>
      </p:nvGrpSpPr>
      <p:grpSpPr>
        <a:xfrm>
          <a:off x="0" y="0"/>
          <a:ext cx="0" cy="0"/>
          <a:chOff x="0" y="0"/>
          <a:chExt cx="0" cy="0"/>
        </a:xfrm>
      </p:grpSpPr>
      <p:pic>
        <p:nvPicPr>
          <p:cNvPr id="5" name="Imagen 4" descr="Patrón de fondo&#10;&#10;El contenido generado por IA puede ser incorrecto.">
            <a:extLst>
              <a:ext uri="{FF2B5EF4-FFF2-40B4-BE49-F238E27FC236}">
                <a16:creationId xmlns:a16="http://schemas.microsoft.com/office/drawing/2014/main" id="{01DC6121-246D-D870-192D-861781D442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1"/>
          </a:xfrm>
          <a:prstGeom prst="rect">
            <a:avLst/>
          </a:prstGeom>
        </p:spPr>
      </p:pic>
      <p:sp>
        <p:nvSpPr>
          <p:cNvPr id="2050" name="TextBox 1">
            <a:extLst>
              <a:ext uri="{FF2B5EF4-FFF2-40B4-BE49-F238E27FC236}">
                <a16:creationId xmlns:a16="http://schemas.microsoft.com/office/drawing/2014/main" id="{F47D420A-E56F-6258-FE4B-1F573CB07B68}"/>
              </a:ext>
            </a:extLst>
          </p:cNvPr>
          <p:cNvSpPr txBox="1">
            <a:spLocks noChangeArrowheads="1"/>
          </p:cNvSpPr>
          <p:nvPr/>
        </p:nvSpPr>
        <p:spPr bwMode="auto">
          <a:xfrm>
            <a:off x="1088136" y="1713655"/>
            <a:ext cx="9720072"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457200" indent="-457200">
              <a:buFont typeface="Arial" panose="020B0604020202020204" pitchFamily="34" charset="0"/>
              <a:buChar char="•"/>
            </a:pPr>
            <a:r>
              <a:rPr lang="en-US" altLang="es-PE" sz="2000" b="1" dirty="0">
                <a:solidFill>
                  <a:schemeClr val="bg1"/>
                </a:solidFill>
                <a:latin typeface="Poppins" panose="00000500000000000000" pitchFamily="2" charset="0"/>
                <a:cs typeface="Poppins" panose="00000500000000000000" pitchFamily="2" charset="0"/>
              </a:rPr>
              <a:t>What the government can do? (cont.)</a:t>
            </a:r>
          </a:p>
          <a:p>
            <a:pPr marL="1200150" lvl="1" indent="-457200">
              <a:buFont typeface="Arial" panose="020B0604020202020204" pitchFamily="34" charset="0"/>
              <a:buChar char="•"/>
            </a:pPr>
            <a:r>
              <a:rPr lang="en-US" altLang="es-PE" sz="2000" b="1" dirty="0">
                <a:solidFill>
                  <a:schemeClr val="bg1"/>
                </a:solidFill>
                <a:latin typeface="Poppins" panose="00000500000000000000" pitchFamily="2" charset="0"/>
                <a:cs typeface="Poppins" panose="00000500000000000000" pitchFamily="2" charset="0"/>
              </a:rPr>
              <a:t>Using the existing  mechanisms in the Health Department to regulate the medical facilities, then REGULATE to avoid situation as Maestro or HIMA.</a:t>
            </a:r>
          </a:p>
          <a:p>
            <a:pPr marL="1200150" lvl="1" indent="-457200">
              <a:buFont typeface="Arial" panose="020B0604020202020204" pitchFamily="34" charset="0"/>
              <a:buChar char="•"/>
            </a:pPr>
            <a:r>
              <a:rPr lang="en-US" altLang="es-PE" sz="2000" b="1" dirty="0">
                <a:solidFill>
                  <a:schemeClr val="bg1"/>
                </a:solidFill>
                <a:latin typeface="Poppins" panose="00000500000000000000" pitchFamily="2" charset="0"/>
                <a:cs typeface="Poppins" panose="00000500000000000000" pitchFamily="2" charset="0"/>
              </a:rPr>
              <a:t>Temper Regulation 9084 as to the licensing of new medical facilities/services to the actual healthcare industry conditions.</a:t>
            </a:r>
          </a:p>
          <a:p>
            <a:pPr marL="1200150" lvl="1" indent="-457200">
              <a:buFont typeface="Arial" panose="020B0604020202020204" pitchFamily="34" charset="0"/>
              <a:buChar char="•"/>
            </a:pPr>
            <a:r>
              <a:rPr lang="en-US" altLang="es-PE" sz="2000" b="1" dirty="0">
                <a:solidFill>
                  <a:schemeClr val="bg1"/>
                </a:solidFill>
                <a:latin typeface="Poppins" panose="00000500000000000000" pitchFamily="2" charset="0"/>
                <a:cs typeface="Poppins" panose="00000500000000000000" pitchFamily="2" charset="0"/>
              </a:rPr>
              <a:t>The Office of the Insurance Commissioner issued some years ago a study establishing a quasi-monopoly situation in the medical insurance market. Do something about it.</a:t>
            </a:r>
          </a:p>
          <a:p>
            <a:pPr marL="1200150" lvl="1" indent="-457200">
              <a:buFont typeface="Arial" panose="020B0604020202020204" pitchFamily="34" charset="0"/>
              <a:buChar char="•"/>
            </a:pPr>
            <a:r>
              <a:rPr lang="en-US" altLang="es-PE" sz="2000" b="1" dirty="0">
                <a:solidFill>
                  <a:schemeClr val="bg1"/>
                </a:solidFill>
                <a:latin typeface="Poppins" panose="00000500000000000000" pitchFamily="2" charset="0"/>
                <a:cs typeface="Poppins" panose="00000500000000000000" pitchFamily="2" charset="0"/>
              </a:rPr>
              <a:t>Restructure the public hospitals system in a way that provide it more management and operational capacity tempered to the existing healthcare industry conditions.</a:t>
            </a:r>
          </a:p>
          <a:p>
            <a:pPr marL="1200150" lvl="1" indent="-457200">
              <a:buFont typeface="Arial" panose="020B0604020202020204" pitchFamily="34" charset="0"/>
              <a:buChar char="•"/>
            </a:pPr>
            <a:endParaRPr lang="en-US" altLang="es-PE" sz="2000" b="1" dirty="0">
              <a:solidFill>
                <a:schemeClr val="bg1"/>
              </a:solidFill>
              <a:latin typeface="Poppins" panose="00000500000000000000" pitchFamily="2" charset="0"/>
              <a:cs typeface="Poppins" panose="00000500000000000000" pitchFamily="2" charset="0"/>
            </a:endParaRPr>
          </a:p>
        </p:txBody>
      </p:sp>
      <p:grpSp>
        <p:nvGrpSpPr>
          <p:cNvPr id="2051" name="Group 4">
            <a:extLst>
              <a:ext uri="{FF2B5EF4-FFF2-40B4-BE49-F238E27FC236}">
                <a16:creationId xmlns:a16="http://schemas.microsoft.com/office/drawing/2014/main" id="{B7E78D64-B6EF-8355-031D-8EAC121B3984}"/>
              </a:ext>
            </a:extLst>
          </p:cNvPr>
          <p:cNvGrpSpPr>
            <a:grpSpLocks/>
          </p:cNvGrpSpPr>
          <p:nvPr/>
        </p:nvGrpSpPr>
        <p:grpSpPr bwMode="auto">
          <a:xfrm>
            <a:off x="1088136" y="738248"/>
            <a:ext cx="9720072" cy="732282"/>
            <a:chOff x="3788292" y="1769654"/>
            <a:chExt cx="3922435" cy="646454"/>
          </a:xfrm>
        </p:grpSpPr>
        <p:sp>
          <p:nvSpPr>
            <p:cNvPr id="4" name="Rectangle: Rounded Corners 3">
              <a:extLst>
                <a:ext uri="{FF2B5EF4-FFF2-40B4-BE49-F238E27FC236}">
                  <a16:creationId xmlns:a16="http://schemas.microsoft.com/office/drawing/2014/main" id="{B9102684-4DE2-932F-5880-945CC5835737}"/>
                </a:ext>
              </a:extLst>
            </p:cNvPr>
            <p:cNvSpPr/>
            <p:nvPr/>
          </p:nvSpPr>
          <p:spPr>
            <a:xfrm>
              <a:off x="3788292" y="1769654"/>
              <a:ext cx="3922435" cy="646454"/>
            </a:xfrm>
            <a:prstGeom prst="roundRect">
              <a:avLst>
                <a:gd name="adj" fmla="val 0"/>
              </a:avLst>
            </a:prstGeom>
            <a:solidFill>
              <a:srgbClr val="0085FF"/>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a:p>
          </p:txBody>
        </p:sp>
        <p:sp>
          <p:nvSpPr>
            <p:cNvPr id="2058" name="TextBox 2">
              <a:extLst>
                <a:ext uri="{FF2B5EF4-FFF2-40B4-BE49-F238E27FC236}">
                  <a16:creationId xmlns:a16="http://schemas.microsoft.com/office/drawing/2014/main" id="{67E59C97-E846-7EC1-0182-779D08AA0469}"/>
                </a:ext>
              </a:extLst>
            </p:cNvPr>
            <p:cNvSpPr txBox="1">
              <a:spLocks noChangeArrowheads="1"/>
            </p:cNvSpPr>
            <p:nvPr/>
          </p:nvSpPr>
          <p:spPr bwMode="auto">
            <a:xfrm>
              <a:off x="3788292" y="1849791"/>
              <a:ext cx="3922435" cy="470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s-PE" sz="2800" dirty="0">
                  <a:solidFill>
                    <a:schemeClr val="bg1"/>
                  </a:solidFill>
                  <a:latin typeface="Poppins" panose="00000500000000000000" pitchFamily="2" charset="0"/>
                  <a:cs typeface="Poppins" panose="00000500000000000000" pitchFamily="2" charset="0"/>
                </a:rPr>
                <a:t>Closing Remarks (cont.)</a:t>
              </a:r>
              <a:endParaRPr lang="id-ID" altLang="es-PE" sz="2800" dirty="0">
                <a:solidFill>
                  <a:schemeClr val="bg1"/>
                </a:solidFill>
                <a:latin typeface="Poppins" panose="00000500000000000000" pitchFamily="2" charset="0"/>
                <a:cs typeface="Poppins" panose="00000500000000000000" pitchFamily="2" charset="0"/>
              </a:endParaRPr>
            </a:p>
          </p:txBody>
        </p:sp>
      </p:grpSp>
      <p:sp>
        <p:nvSpPr>
          <p:cNvPr id="2" name="Rectángulo: esquinas redondeadas 1">
            <a:extLst>
              <a:ext uri="{FF2B5EF4-FFF2-40B4-BE49-F238E27FC236}">
                <a16:creationId xmlns:a16="http://schemas.microsoft.com/office/drawing/2014/main" id="{D0807836-F404-8977-607C-6AC75DD5CDAE}"/>
              </a:ext>
            </a:extLst>
          </p:cNvPr>
          <p:cNvSpPr/>
          <p:nvPr/>
        </p:nvSpPr>
        <p:spPr>
          <a:xfrm>
            <a:off x="481264" y="412750"/>
            <a:ext cx="11229474" cy="6032500"/>
          </a:xfrm>
          <a:prstGeom prst="roundRect">
            <a:avLst>
              <a:gd name="adj" fmla="val 5077"/>
            </a:avLst>
          </a:prstGeom>
          <a:noFill/>
          <a:ln w="28575">
            <a:gradFill>
              <a:gsLst>
                <a:gs pos="0">
                  <a:srgbClr val="00B0F0">
                    <a:alpha val="37000"/>
                  </a:srgbClr>
                </a:gs>
                <a:gs pos="100000">
                  <a:srgbClr val="9FD3F7">
                    <a:alpha val="37000"/>
                  </a:srgb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s-MX"/>
          </a:p>
        </p:txBody>
      </p:sp>
      <p:pic>
        <p:nvPicPr>
          <p:cNvPr id="3" name="Gráfico 8">
            <a:extLst>
              <a:ext uri="{FF2B5EF4-FFF2-40B4-BE49-F238E27FC236}">
                <a16:creationId xmlns:a16="http://schemas.microsoft.com/office/drawing/2014/main" id="{A551C359-C085-4F9B-10C5-327AE7CD85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87727" y="5659004"/>
            <a:ext cx="1642428" cy="738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6" descr="Logotipo&#10;&#10;El contenido generado por IA puede ser incorrecto.">
            <a:extLst>
              <a:ext uri="{FF2B5EF4-FFF2-40B4-BE49-F238E27FC236}">
                <a16:creationId xmlns:a16="http://schemas.microsoft.com/office/drawing/2014/main" id="{10A80CF5-04C2-061B-D821-9C3FF3A278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5273" y="5742432"/>
            <a:ext cx="2052437" cy="673567"/>
          </a:xfrm>
          <a:prstGeom prst="rect">
            <a:avLst/>
          </a:prstGeom>
        </p:spPr>
      </p:pic>
      <p:pic>
        <p:nvPicPr>
          <p:cNvPr id="6" name="Picture 5" descr="A black and red logo&#10;&#10;Description automatically generated">
            <a:extLst>
              <a:ext uri="{FF2B5EF4-FFF2-40B4-BE49-F238E27FC236}">
                <a16:creationId xmlns:a16="http://schemas.microsoft.com/office/drawing/2014/main" id="{AB0FFFDB-5B48-40C6-0E51-5B7E33560F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031" y="5609858"/>
            <a:ext cx="1567543" cy="738068"/>
          </a:xfrm>
          <a:prstGeom prst="rect">
            <a:avLst/>
          </a:prstGeom>
        </p:spPr>
      </p:pic>
      <p:pic>
        <p:nvPicPr>
          <p:cNvPr id="10" name="Picture 9" descr="A grey and white logo&#10;&#10;AI-generated content may be incorrect.">
            <a:extLst>
              <a:ext uri="{FF2B5EF4-FFF2-40B4-BE49-F238E27FC236}">
                <a16:creationId xmlns:a16="http://schemas.microsoft.com/office/drawing/2014/main" id="{0CB27509-7770-ADDA-F18B-743461B0AE8B}"/>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199766" y="5742432"/>
            <a:ext cx="2392297" cy="559663"/>
          </a:xfrm>
          <a:prstGeom prst="rect">
            <a:avLst/>
          </a:prstGeom>
        </p:spPr>
      </p:pic>
    </p:spTree>
    <p:extLst>
      <p:ext uri="{BB962C8B-B14F-4D97-AF65-F5344CB8AC3E}">
        <p14:creationId xmlns:p14="http://schemas.microsoft.com/office/powerpoint/2010/main" val="20034248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esquinas redondeadas 1">
            <a:extLst>
              <a:ext uri="{FF2B5EF4-FFF2-40B4-BE49-F238E27FC236}">
                <a16:creationId xmlns:a16="http://schemas.microsoft.com/office/drawing/2014/main" id="{1B8DC350-8FCC-0923-E90D-B10BC2905201}"/>
              </a:ext>
            </a:extLst>
          </p:cNvPr>
          <p:cNvSpPr/>
          <p:nvPr/>
        </p:nvSpPr>
        <p:spPr>
          <a:xfrm>
            <a:off x="481264" y="412750"/>
            <a:ext cx="11229474" cy="6032500"/>
          </a:xfrm>
          <a:prstGeom prst="roundRect">
            <a:avLst>
              <a:gd name="adj" fmla="val 5077"/>
            </a:avLst>
          </a:prstGeom>
          <a:noFill/>
          <a:ln w="28575">
            <a:gradFill>
              <a:gsLst>
                <a:gs pos="0">
                  <a:srgbClr val="00B0F0">
                    <a:alpha val="37000"/>
                  </a:srgbClr>
                </a:gs>
                <a:gs pos="100000">
                  <a:srgbClr val="9FD3F7">
                    <a:alpha val="37000"/>
                  </a:srgb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s-MX"/>
          </a:p>
        </p:txBody>
      </p:sp>
      <p:sp>
        <p:nvSpPr>
          <p:cNvPr id="5125" name="TextBox 1">
            <a:extLst>
              <a:ext uri="{FF2B5EF4-FFF2-40B4-BE49-F238E27FC236}">
                <a16:creationId xmlns:a16="http://schemas.microsoft.com/office/drawing/2014/main" id="{0341CED8-CE67-F7FF-0782-DBA693E3C232}"/>
              </a:ext>
            </a:extLst>
          </p:cNvPr>
          <p:cNvSpPr txBox="1">
            <a:spLocks noChangeArrowheads="1"/>
          </p:cNvSpPr>
          <p:nvPr/>
        </p:nvSpPr>
        <p:spPr bwMode="auto">
          <a:xfrm>
            <a:off x="1109663" y="2498725"/>
            <a:ext cx="9972675"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en-US" altLang="es-PE" sz="11500" b="1" dirty="0">
                <a:solidFill>
                  <a:schemeClr val="bg1"/>
                </a:solidFill>
                <a:latin typeface="Poppins" panose="00000500000000000000" pitchFamily="2" charset="0"/>
                <a:cs typeface="Poppins" panose="00000500000000000000" pitchFamily="2" charset="0"/>
              </a:rPr>
              <a:t>Thank </a:t>
            </a:r>
            <a:r>
              <a:rPr lang="en-US" altLang="es-PE" sz="11500" b="1" dirty="0">
                <a:solidFill>
                  <a:srgbClr val="0085FF"/>
                </a:solidFill>
                <a:latin typeface="Poppins" panose="00000500000000000000" pitchFamily="2" charset="0"/>
                <a:cs typeface="Poppins" panose="00000500000000000000" pitchFamily="2" charset="0"/>
              </a:rPr>
              <a:t>You</a:t>
            </a:r>
            <a:endParaRPr lang="id-ID" altLang="es-PE" sz="11500" b="1" dirty="0">
              <a:solidFill>
                <a:srgbClr val="0085FF"/>
              </a:solidFill>
              <a:latin typeface="Poppins" panose="00000500000000000000" pitchFamily="2" charset="0"/>
              <a:cs typeface="Poppins" panose="00000500000000000000" pitchFamily="2" charset="0"/>
            </a:endParaRPr>
          </a:p>
        </p:txBody>
      </p:sp>
      <p:pic>
        <p:nvPicPr>
          <p:cNvPr id="5132" name="Gráfico 21">
            <a:extLst>
              <a:ext uri="{FF2B5EF4-FFF2-40B4-BE49-F238E27FC236}">
                <a16:creationId xmlns:a16="http://schemas.microsoft.com/office/drawing/2014/main" id="{7DC1CFF0-9693-1EFE-6864-22D38E15CE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0266" y="1165783"/>
            <a:ext cx="1793874" cy="80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descr="Logotipo&#10;&#10;El contenido generado por IA puede ser incorrecto.">
            <a:extLst>
              <a:ext uri="{FF2B5EF4-FFF2-40B4-BE49-F238E27FC236}">
                <a16:creationId xmlns:a16="http://schemas.microsoft.com/office/drawing/2014/main" id="{17E64BF2-AC12-BC61-546C-57BF99210B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2238" y="1217783"/>
            <a:ext cx="2052437" cy="701335"/>
          </a:xfrm>
          <a:prstGeom prst="rect">
            <a:avLst/>
          </a:prstGeom>
        </p:spPr>
      </p:pic>
      <p:pic>
        <p:nvPicPr>
          <p:cNvPr id="3" name="Picture 2" descr="A grey and white logo&#10;&#10;AI-generated content may be incorrect.">
            <a:extLst>
              <a:ext uri="{FF2B5EF4-FFF2-40B4-BE49-F238E27FC236}">
                <a16:creationId xmlns:a16="http://schemas.microsoft.com/office/drawing/2014/main" id="{2F31D2E1-6C05-8BEB-B1D0-ECB96121E35B}"/>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478838" y="1240442"/>
            <a:ext cx="2524675" cy="678676"/>
          </a:xfrm>
          <a:prstGeom prst="rect">
            <a:avLst/>
          </a:prstGeom>
        </p:spPr>
      </p:pic>
      <p:pic>
        <p:nvPicPr>
          <p:cNvPr id="5" name="Picture 4">
            <a:extLst>
              <a:ext uri="{FF2B5EF4-FFF2-40B4-BE49-F238E27FC236}">
                <a16:creationId xmlns:a16="http://schemas.microsoft.com/office/drawing/2014/main" id="{334F489F-8933-ECE0-064F-FE1AECA38566}"/>
              </a:ext>
            </a:extLst>
          </p:cNvPr>
          <p:cNvPicPr>
            <a:picLocks noChangeAspect="1"/>
          </p:cNvPicPr>
          <p:nvPr/>
        </p:nvPicPr>
        <p:blipFill>
          <a:blip r:embed="rId6"/>
          <a:stretch>
            <a:fillRect/>
          </a:stretch>
        </p:blipFill>
        <p:spPr>
          <a:xfrm>
            <a:off x="1546139" y="1089990"/>
            <a:ext cx="1566808" cy="829128"/>
          </a:xfrm>
          <a:prstGeom prst="rect">
            <a:avLst/>
          </a:prstGeom>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ETI1">
    <a:dk1>
      <a:sysClr val="windowText" lastClr="000000"/>
    </a:dk1>
    <a:lt1>
      <a:sysClr val="window" lastClr="FFFFFF"/>
    </a:lt1>
    <a:dk2>
      <a:srgbClr val="7E8082"/>
    </a:dk2>
    <a:lt2>
      <a:srgbClr val="CFCFCF"/>
    </a:lt2>
    <a:accent1>
      <a:srgbClr val="C52636"/>
    </a:accent1>
    <a:accent2>
      <a:srgbClr val="F89938"/>
    </a:accent2>
    <a:accent3>
      <a:srgbClr val="7E8082"/>
    </a:accent3>
    <a:accent4>
      <a:srgbClr val="E67A7A"/>
    </a:accent4>
    <a:accent5>
      <a:srgbClr val="FBC288"/>
    </a:accent5>
    <a:accent6>
      <a:srgbClr val="CFCFCF"/>
    </a:accent6>
    <a:hlink>
      <a:srgbClr val="0000FF"/>
    </a:hlink>
    <a:folHlink>
      <a:srgbClr val="800080"/>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122778E1FC3A74EB7DDF8B9B687B8A4" ma:contentTypeVersion="18" ma:contentTypeDescription="Create a new document." ma:contentTypeScope="" ma:versionID="b782e8f0a56ac5998b4df8a5796889f8">
  <xsd:schema xmlns:xsd="http://www.w3.org/2001/XMLSchema" xmlns:xs="http://www.w3.org/2001/XMLSchema" xmlns:p="http://schemas.microsoft.com/office/2006/metadata/properties" xmlns:ns2="5ed76161-aa3f-4c75-8c05-37ae75240c05" xmlns:ns3="81e4d530-bac1-475b-a4e1-6fba390fdb87" targetNamespace="http://schemas.microsoft.com/office/2006/metadata/properties" ma:root="true" ma:fieldsID="6f5d8dc2e4da2580c344ce455fffd041" ns2:_="" ns3:_="">
    <xsd:import namespace="5ed76161-aa3f-4c75-8c05-37ae75240c05"/>
    <xsd:import namespace="81e4d530-bac1-475b-a4e1-6fba390fdb8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d76161-aa3f-4c75-8c05-37ae75240c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c871b6d-bc5e-429b-a8dc-2ae73a863e9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e4d530-bac1-475b-a4e1-6fba390fdb8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3c87bf2-a27e-430c-995c-f2fd2670f13e}" ma:internalName="TaxCatchAll" ma:showField="CatchAllData" ma:web="81e4d530-bac1-475b-a4e1-6fba390fdb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ed76161-aa3f-4c75-8c05-37ae75240c05">
      <Terms xmlns="http://schemas.microsoft.com/office/infopath/2007/PartnerControls"/>
    </lcf76f155ced4ddcb4097134ff3c332f>
    <TaxCatchAll xmlns="81e4d530-bac1-475b-a4e1-6fba390fdb87" xsi:nil="true"/>
  </documentManagement>
</p:properties>
</file>

<file path=customXml/itemProps1.xml><?xml version="1.0" encoding="utf-8"?>
<ds:datastoreItem xmlns:ds="http://schemas.openxmlformats.org/officeDocument/2006/customXml" ds:itemID="{CF5265E7-50B6-4FC5-A646-CB0911BDCAEA}"/>
</file>

<file path=customXml/itemProps2.xml><?xml version="1.0" encoding="utf-8"?>
<ds:datastoreItem xmlns:ds="http://schemas.openxmlformats.org/officeDocument/2006/customXml" ds:itemID="{3ED184B4-9400-4F75-BAD6-9FCC795874B9}"/>
</file>

<file path=customXml/itemProps3.xml><?xml version="1.0" encoding="utf-8"?>
<ds:datastoreItem xmlns:ds="http://schemas.openxmlformats.org/officeDocument/2006/customXml" ds:itemID="{46BD07E4-4AF0-475C-992F-DF06D6C8E491}"/>
</file>

<file path=docProps/app.xml><?xml version="1.0" encoding="utf-8"?>
<Properties xmlns="http://schemas.openxmlformats.org/officeDocument/2006/extended-properties" xmlns:vt="http://schemas.openxmlformats.org/officeDocument/2006/docPropsVTypes">
  <TotalTime>505</TotalTime>
  <Words>1067</Words>
  <Application>Microsoft Office PowerPoint</Application>
  <PresentationFormat>Widescreen</PresentationFormat>
  <Paragraphs>156</Paragraphs>
  <Slides>40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Aptos</vt:lpstr>
      <vt:lpstr>Aptos Display</vt:lpstr>
      <vt:lpstr>Arial</vt:lpstr>
      <vt:lpstr>Century Gothic</vt:lpstr>
      <vt:lpstr>Poppins</vt:lpstr>
      <vt:lpstr>Wingdings</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Carlos Valverde</dc:creator>
  <cp:lastModifiedBy>Julio A. Galíndez, CPA</cp:lastModifiedBy>
  <cp:revision>9</cp:revision>
  <dcterms:created xsi:type="dcterms:W3CDTF">2025-07-28T23:32:54Z</dcterms:created>
  <dcterms:modified xsi:type="dcterms:W3CDTF">2025-09-17T10:22:51Z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0x0101003122778E1FC3A74EB7DDF8B9B687B8A4</vt:lpwstr>
  </property>
</Properties>
</file>